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90" r:id="rId4"/>
    <p:sldId id="277" r:id="rId5"/>
    <p:sldId id="274" r:id="rId6"/>
    <p:sldId id="276" r:id="rId7"/>
    <p:sldId id="260" r:id="rId8"/>
    <p:sldId id="304" r:id="rId9"/>
    <p:sldId id="272" r:id="rId10"/>
    <p:sldId id="296" r:id="rId11"/>
    <p:sldId id="300" r:id="rId12"/>
    <p:sldId id="303" r:id="rId13"/>
    <p:sldId id="266" r:id="rId14"/>
    <p:sldId id="280" r:id="rId15"/>
    <p:sldId id="273" r:id="rId16"/>
    <p:sldId id="284" r:id="rId17"/>
    <p:sldId id="305" r:id="rId18"/>
    <p:sldId id="308" r:id="rId19"/>
    <p:sldId id="261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79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82"/>
    <p:restoredTop sz="94676"/>
  </p:normalViewPr>
  <p:slideViewPr>
    <p:cSldViewPr snapToGrid="0" snapToObjects="1">
      <p:cViewPr>
        <p:scale>
          <a:sx n="70" d="100"/>
          <a:sy n="70" d="100"/>
        </p:scale>
        <p:origin x="169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0AC388-8B5E-3744-903E-150102084A07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7E031F11-D1D1-D34C-9C53-1CC7E5D80F76}">
      <dgm:prSet phldrT="[Texto]"/>
      <dgm:spPr/>
      <dgm:t>
        <a:bodyPr/>
        <a:lstStyle/>
        <a:p>
          <a:r>
            <a:rPr lang="es-ES" b="1" dirty="0"/>
            <a:t>PRIMARIA</a:t>
          </a:r>
        </a:p>
      </dgm:t>
    </dgm:pt>
    <dgm:pt modelId="{9A682DBB-ADC9-874F-B6B7-5FE954CA5481}" type="parTrans" cxnId="{9BB5A86C-2E7B-DF4C-9C59-53ACA035210C}">
      <dgm:prSet/>
      <dgm:spPr/>
      <dgm:t>
        <a:bodyPr/>
        <a:lstStyle/>
        <a:p>
          <a:endParaRPr lang="es-ES" b="1"/>
        </a:p>
      </dgm:t>
    </dgm:pt>
    <dgm:pt modelId="{E6920B89-FF0F-0E41-A9DD-91EC0277F462}" type="sibTrans" cxnId="{9BB5A86C-2E7B-DF4C-9C59-53ACA035210C}">
      <dgm:prSet/>
      <dgm:spPr/>
      <dgm:t>
        <a:bodyPr/>
        <a:lstStyle/>
        <a:p>
          <a:endParaRPr lang="es-ES" b="1"/>
        </a:p>
      </dgm:t>
    </dgm:pt>
    <dgm:pt modelId="{A9E4B82B-CBD3-1943-97F6-CCCC81F265E5}">
      <dgm:prSet phldrT="[Texto]"/>
      <dgm:spPr/>
      <dgm:t>
        <a:bodyPr/>
        <a:lstStyle/>
        <a:p>
          <a:r>
            <a:rPr lang="es-ES" b="1" dirty="0"/>
            <a:t>SECUNDARIA</a:t>
          </a:r>
        </a:p>
      </dgm:t>
    </dgm:pt>
    <dgm:pt modelId="{96382AAB-D6BA-724D-B046-1D0E6A9EABB4}" type="parTrans" cxnId="{603B5093-DEEC-D346-A0C5-13579E769AA5}">
      <dgm:prSet/>
      <dgm:spPr/>
      <dgm:t>
        <a:bodyPr/>
        <a:lstStyle/>
        <a:p>
          <a:endParaRPr lang="es-ES" b="1"/>
        </a:p>
      </dgm:t>
    </dgm:pt>
    <dgm:pt modelId="{2B3E70F3-A672-B74F-A799-937D069A79AD}" type="sibTrans" cxnId="{603B5093-DEEC-D346-A0C5-13579E769AA5}">
      <dgm:prSet/>
      <dgm:spPr/>
      <dgm:t>
        <a:bodyPr/>
        <a:lstStyle/>
        <a:p>
          <a:endParaRPr lang="es-ES" b="1"/>
        </a:p>
      </dgm:t>
    </dgm:pt>
    <dgm:pt modelId="{123C2577-0742-A843-83A1-A54BE175A63E}">
      <dgm:prSet phldrT="[Texto]"/>
      <dgm:spPr/>
      <dgm:t>
        <a:bodyPr/>
        <a:lstStyle/>
        <a:p>
          <a:r>
            <a:rPr lang="es-ES" b="1" dirty="0"/>
            <a:t>TERCIARIA</a:t>
          </a:r>
        </a:p>
      </dgm:t>
    </dgm:pt>
    <dgm:pt modelId="{D7325316-2CFE-CB49-9E2D-A6656FA6FA61}" type="parTrans" cxnId="{3AD70A04-0D3D-EF47-98FE-F53C376F281F}">
      <dgm:prSet/>
      <dgm:spPr/>
      <dgm:t>
        <a:bodyPr/>
        <a:lstStyle/>
        <a:p>
          <a:endParaRPr lang="es-ES" b="1"/>
        </a:p>
      </dgm:t>
    </dgm:pt>
    <dgm:pt modelId="{67C2F2F0-362F-8B40-BD7D-D4B0E21DA5D0}" type="sibTrans" cxnId="{3AD70A04-0D3D-EF47-98FE-F53C376F281F}">
      <dgm:prSet/>
      <dgm:spPr/>
      <dgm:t>
        <a:bodyPr/>
        <a:lstStyle/>
        <a:p>
          <a:endParaRPr lang="es-ES" b="1"/>
        </a:p>
      </dgm:t>
    </dgm:pt>
    <dgm:pt modelId="{123CDA7C-7D6A-774E-937F-1A0C056182F0}" type="pres">
      <dgm:prSet presAssocID="{170AC388-8B5E-3744-903E-150102084A07}" presName="Name0" presStyleCnt="0">
        <dgm:presLayoutVars>
          <dgm:dir/>
          <dgm:animLvl val="lvl"/>
          <dgm:resizeHandles val="exact"/>
        </dgm:presLayoutVars>
      </dgm:prSet>
      <dgm:spPr/>
    </dgm:pt>
    <dgm:pt modelId="{F0BA00AB-5799-1445-818D-62DB757B83A0}" type="pres">
      <dgm:prSet presAssocID="{7E031F11-D1D1-D34C-9C53-1CC7E5D80F7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3DE43AE-7519-454E-9291-A0F2F2613EC1}" type="pres">
      <dgm:prSet presAssocID="{E6920B89-FF0F-0E41-A9DD-91EC0277F462}" presName="parTxOnlySpace" presStyleCnt="0"/>
      <dgm:spPr/>
    </dgm:pt>
    <dgm:pt modelId="{C867FD30-F060-654D-AEEC-EF4BD87E1D00}" type="pres">
      <dgm:prSet presAssocID="{A9E4B82B-CBD3-1943-97F6-CCCC81F265E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DF09914-0DFA-5944-8DDE-132B547011D3}" type="pres">
      <dgm:prSet presAssocID="{2B3E70F3-A672-B74F-A799-937D069A79AD}" presName="parTxOnlySpace" presStyleCnt="0"/>
      <dgm:spPr/>
    </dgm:pt>
    <dgm:pt modelId="{C9C13448-128F-9B4D-8A21-22720636B39D}" type="pres">
      <dgm:prSet presAssocID="{123C2577-0742-A843-83A1-A54BE175A63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AD70A04-0D3D-EF47-98FE-F53C376F281F}" srcId="{170AC388-8B5E-3744-903E-150102084A07}" destId="{123C2577-0742-A843-83A1-A54BE175A63E}" srcOrd="2" destOrd="0" parTransId="{D7325316-2CFE-CB49-9E2D-A6656FA6FA61}" sibTransId="{67C2F2F0-362F-8B40-BD7D-D4B0E21DA5D0}"/>
    <dgm:cxn modelId="{9BB5A86C-2E7B-DF4C-9C59-53ACA035210C}" srcId="{170AC388-8B5E-3744-903E-150102084A07}" destId="{7E031F11-D1D1-D34C-9C53-1CC7E5D80F76}" srcOrd="0" destOrd="0" parTransId="{9A682DBB-ADC9-874F-B6B7-5FE954CA5481}" sibTransId="{E6920B89-FF0F-0E41-A9DD-91EC0277F462}"/>
    <dgm:cxn modelId="{603B5093-DEEC-D346-A0C5-13579E769AA5}" srcId="{170AC388-8B5E-3744-903E-150102084A07}" destId="{A9E4B82B-CBD3-1943-97F6-CCCC81F265E5}" srcOrd="1" destOrd="0" parTransId="{96382AAB-D6BA-724D-B046-1D0E6A9EABB4}" sibTransId="{2B3E70F3-A672-B74F-A799-937D069A79AD}"/>
    <dgm:cxn modelId="{502874A2-62B8-684A-9589-93C0C0832079}" type="presOf" srcId="{170AC388-8B5E-3744-903E-150102084A07}" destId="{123CDA7C-7D6A-774E-937F-1A0C056182F0}" srcOrd="0" destOrd="0" presId="urn:microsoft.com/office/officeart/2005/8/layout/chevron1"/>
    <dgm:cxn modelId="{FF5559B7-0956-4B4D-9324-06B1D534ABCA}" type="presOf" srcId="{7E031F11-D1D1-D34C-9C53-1CC7E5D80F76}" destId="{F0BA00AB-5799-1445-818D-62DB757B83A0}" srcOrd="0" destOrd="0" presId="urn:microsoft.com/office/officeart/2005/8/layout/chevron1"/>
    <dgm:cxn modelId="{DB5C65CC-7204-EE45-9E25-DB5F12B03F96}" type="presOf" srcId="{A9E4B82B-CBD3-1943-97F6-CCCC81F265E5}" destId="{C867FD30-F060-654D-AEEC-EF4BD87E1D00}" srcOrd="0" destOrd="0" presId="urn:microsoft.com/office/officeart/2005/8/layout/chevron1"/>
    <dgm:cxn modelId="{EC4450FD-EF12-CF4A-B291-C1ACFAB23A94}" type="presOf" srcId="{123C2577-0742-A843-83A1-A54BE175A63E}" destId="{C9C13448-128F-9B4D-8A21-22720636B39D}" srcOrd="0" destOrd="0" presId="urn:microsoft.com/office/officeart/2005/8/layout/chevron1"/>
    <dgm:cxn modelId="{19C3BF80-A951-A445-BEAE-B30E1C36135F}" type="presParOf" srcId="{123CDA7C-7D6A-774E-937F-1A0C056182F0}" destId="{F0BA00AB-5799-1445-818D-62DB757B83A0}" srcOrd="0" destOrd="0" presId="urn:microsoft.com/office/officeart/2005/8/layout/chevron1"/>
    <dgm:cxn modelId="{CACE0207-8088-0544-AE02-87F9E28AE864}" type="presParOf" srcId="{123CDA7C-7D6A-774E-937F-1A0C056182F0}" destId="{43DE43AE-7519-454E-9291-A0F2F2613EC1}" srcOrd="1" destOrd="0" presId="urn:microsoft.com/office/officeart/2005/8/layout/chevron1"/>
    <dgm:cxn modelId="{091FD82C-6EEF-FF47-8396-D57118D9C9A0}" type="presParOf" srcId="{123CDA7C-7D6A-774E-937F-1A0C056182F0}" destId="{C867FD30-F060-654D-AEEC-EF4BD87E1D00}" srcOrd="2" destOrd="0" presId="urn:microsoft.com/office/officeart/2005/8/layout/chevron1"/>
    <dgm:cxn modelId="{276671FF-155C-514A-910E-D801FE989A1D}" type="presParOf" srcId="{123CDA7C-7D6A-774E-937F-1A0C056182F0}" destId="{FDF09914-0DFA-5944-8DDE-132B547011D3}" srcOrd="3" destOrd="0" presId="urn:microsoft.com/office/officeart/2005/8/layout/chevron1"/>
    <dgm:cxn modelId="{25EAF294-8A9D-9D4E-8A78-1EB87C04309E}" type="presParOf" srcId="{123CDA7C-7D6A-774E-937F-1A0C056182F0}" destId="{C9C13448-128F-9B4D-8A21-22720636B39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BA00AB-5799-1445-818D-62DB757B83A0}">
      <dsp:nvSpPr>
        <dsp:cNvPr id="0" name=""/>
        <dsp:cNvSpPr/>
      </dsp:nvSpPr>
      <dsp:spPr>
        <a:xfrm>
          <a:off x="3447" y="2610023"/>
          <a:ext cx="4200632" cy="16802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/>
            <a:t>PRIMARIA</a:t>
          </a:r>
        </a:p>
      </dsp:txBody>
      <dsp:txXfrm>
        <a:off x="843573" y="2610023"/>
        <a:ext cx="2520380" cy="1680252"/>
      </dsp:txXfrm>
    </dsp:sp>
    <dsp:sp modelId="{C867FD30-F060-654D-AEEC-EF4BD87E1D00}">
      <dsp:nvSpPr>
        <dsp:cNvPr id="0" name=""/>
        <dsp:cNvSpPr/>
      </dsp:nvSpPr>
      <dsp:spPr>
        <a:xfrm>
          <a:off x="3784016" y="2610023"/>
          <a:ext cx="4200632" cy="16802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/>
            <a:t>SECUNDARIA</a:t>
          </a:r>
        </a:p>
      </dsp:txBody>
      <dsp:txXfrm>
        <a:off x="4624142" y="2610023"/>
        <a:ext cx="2520380" cy="1680252"/>
      </dsp:txXfrm>
    </dsp:sp>
    <dsp:sp modelId="{C9C13448-128F-9B4D-8A21-22720636B39D}">
      <dsp:nvSpPr>
        <dsp:cNvPr id="0" name=""/>
        <dsp:cNvSpPr/>
      </dsp:nvSpPr>
      <dsp:spPr>
        <a:xfrm>
          <a:off x="7564585" y="2610023"/>
          <a:ext cx="4200632" cy="16802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/>
            <a:t>TERCIARIA</a:t>
          </a:r>
        </a:p>
      </dsp:txBody>
      <dsp:txXfrm>
        <a:off x="8404711" y="2610023"/>
        <a:ext cx="2520380" cy="1680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852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ínea"/>
          <p:cNvSpPr/>
          <p:nvPr/>
        </p:nvSpPr>
        <p:spPr>
          <a:xfrm>
            <a:off x="571500" y="4749800"/>
            <a:ext cx="11868094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exto del título"/>
          <p:cNvSpPr txBox="1"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ínea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7594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Texto del título"/>
          <p:cNvSpPr txBox="1"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r>
              <a:t>Texto del título</a:t>
            </a:r>
          </a:p>
        </p:txBody>
      </p:sp>
      <p:sp>
        <p:nvSpPr>
          <p:cNvPr id="2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o del título"/>
          <p:cNvSpPr txBox="1">
            <a:spLocks noGrp="1"/>
          </p:cNvSpPr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r>
              <a:t>Texto del título</a:t>
            </a:r>
          </a:p>
        </p:txBody>
      </p:sp>
      <p:sp>
        <p:nvSpPr>
          <p:cNvPr id="3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ínea"/>
          <p:cNvSpPr/>
          <p:nvPr/>
        </p:nvSpPr>
        <p:spPr>
          <a:xfrm>
            <a:off x="571500" y="4864100"/>
            <a:ext cx="5334476" cy="5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Imagen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Texto del título"/>
          <p:cNvSpPr txBox="1">
            <a:spLocks noGrp="1"/>
          </p:cNvSpPr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ínea"/>
          <p:cNvSpPr/>
          <p:nvPr/>
        </p:nvSpPr>
        <p:spPr>
          <a:xfrm>
            <a:off x="571500" y="1968500"/>
            <a:ext cx="5073394" cy="1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" name="Imagen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Texto del título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72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10743" y="9199778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ínea"/>
          <p:cNvSpPr/>
          <p:nvPr/>
        </p:nvSpPr>
        <p:spPr>
          <a:xfrm flipH="1">
            <a:off x="9055098" y="508000"/>
            <a:ext cx="128" cy="79756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9" name="Línea"/>
          <p:cNvSpPr/>
          <p:nvPr/>
        </p:nvSpPr>
        <p:spPr>
          <a:xfrm>
            <a:off x="9055096" y="4464050"/>
            <a:ext cx="3448503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0" name="Imagen"/>
          <p:cNvSpPr>
            <a:spLocks noGrp="1"/>
          </p:cNvSpPr>
          <p:nvPr>
            <p:ph type="pic" sz="quarter" idx="13"/>
          </p:nvPr>
        </p:nvSpPr>
        <p:spPr>
          <a:xfrm>
            <a:off x="9220200" y="4622800"/>
            <a:ext cx="3276600" cy="386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Imagen"/>
          <p:cNvSpPr>
            <a:spLocks noGrp="1"/>
          </p:cNvSpPr>
          <p:nvPr>
            <p:ph type="pic" sz="quarter" idx="14"/>
          </p:nvPr>
        </p:nvSpPr>
        <p:spPr>
          <a:xfrm>
            <a:off x="9220200" y="508000"/>
            <a:ext cx="3276600" cy="379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Imagen"/>
          <p:cNvSpPr>
            <a:spLocks noGrp="1"/>
          </p:cNvSpPr>
          <p:nvPr>
            <p:ph type="pic" idx="15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 Juan López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984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– Juan López</a:t>
            </a:r>
          </a:p>
        </p:txBody>
      </p:sp>
      <p:sp>
        <p:nvSpPr>
          <p:cNvPr id="102" name="“Escribir una cita aquí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926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spcBef>
                <a:spcPts val="2400"/>
              </a:spcBef>
              <a:buSzTx/>
              <a:buFontTx/>
              <a:buNone/>
              <a:defRPr sz="4000"/>
            </a:lvl1pPr>
          </a:lstStyle>
          <a:p>
            <a:r>
              <a:t>“Escribir una cita aquí”</a:t>
            </a:r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ínea"/>
          <p:cNvSpPr/>
          <p:nvPr/>
        </p:nvSpPr>
        <p:spPr>
          <a:xfrm>
            <a:off x="571500" y="1968500"/>
            <a:ext cx="11868106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9778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E58F090-97B8-4142-8C86-570AC6A743D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r="8084"/>
          <a:stretch>
            <a:fillRect/>
          </a:stretch>
        </p:blipFill>
        <p:spPr>
          <a:xfrm>
            <a:off x="0" y="-66884"/>
            <a:ext cx="13004800" cy="9753600"/>
          </a:xfrm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29" name="Rectángulo"/>
          <p:cNvSpPr/>
          <p:nvPr/>
        </p:nvSpPr>
        <p:spPr>
          <a:xfrm>
            <a:off x="-97234" y="5345916"/>
            <a:ext cx="13102034" cy="3912346"/>
          </a:xfrm>
          <a:prstGeom prst="rect">
            <a:avLst/>
          </a:prstGeom>
          <a:solidFill>
            <a:srgbClr val="FFD479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10000"/>
              </a:lnSpc>
              <a:def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0" name="IMB - 15th Advisory and Scientific Committee Meeting Lecture: “Domestic Violence”"/>
          <p:cNvSpPr txBox="1"/>
          <p:nvPr/>
        </p:nvSpPr>
        <p:spPr>
          <a:xfrm>
            <a:off x="1337603" y="5345916"/>
            <a:ext cx="10329594" cy="7622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lnSpc>
                <a:spcPct val="80000"/>
              </a:lnSpc>
              <a:spcBef>
                <a:spcPts val="1800"/>
              </a:spcBef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s-ES" dirty="0"/>
              <a:t>Mesa redonda en el otoño boreal de 2021</a:t>
            </a:r>
            <a:r>
              <a:rPr dirty="0"/>
              <a:t>: </a:t>
            </a:r>
            <a:endParaRPr lang="es-ES" dirty="0"/>
          </a:p>
          <a:p>
            <a:r>
              <a:rPr dirty="0"/>
              <a:t>“</a:t>
            </a:r>
            <a:r>
              <a:rPr dirty="0" err="1"/>
              <a:t>Violenc</a:t>
            </a:r>
            <a:r>
              <a:rPr lang="en-US" dirty="0" err="1"/>
              <a:t>ia</a:t>
            </a:r>
            <a:r>
              <a:rPr lang="en-US" dirty="0"/>
              <a:t> de </a:t>
            </a:r>
            <a:r>
              <a:rPr lang="en-US" dirty="0" err="1"/>
              <a:t>Género</a:t>
            </a:r>
            <a:r>
              <a:rPr dirty="0"/>
              <a:t>”</a:t>
            </a:r>
          </a:p>
        </p:txBody>
      </p:sp>
      <p:sp>
        <p:nvSpPr>
          <p:cNvPr id="131" name="Raquel Gómez Bravo, MD Doctoral Researcher UL"/>
          <p:cNvSpPr txBox="1"/>
          <p:nvPr/>
        </p:nvSpPr>
        <p:spPr>
          <a:xfrm>
            <a:off x="6453783" y="8061115"/>
            <a:ext cx="547060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lnSpc>
                <a:spcPct val="110000"/>
              </a:lnSpc>
              <a:spcBef>
                <a:spcPts val="2200"/>
              </a:spcBef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Raquel Gómez Bravo, MD</a:t>
            </a:r>
            <a:r>
              <a:rPr lang="es-ES" dirty="0"/>
              <a:t>, </a:t>
            </a:r>
            <a:r>
              <a:rPr lang="es-ES" dirty="0" err="1"/>
              <a:t>MSc</a:t>
            </a:r>
            <a:r>
              <a:rPr dirty="0"/>
              <a:t> Doctoral Researcher UL</a:t>
            </a:r>
          </a:p>
        </p:txBody>
      </p:sp>
      <p:sp>
        <p:nvSpPr>
          <p:cNvPr id="132" name="Línea"/>
          <p:cNvSpPr/>
          <p:nvPr/>
        </p:nvSpPr>
        <p:spPr>
          <a:xfrm>
            <a:off x="1260415" y="7845644"/>
            <a:ext cx="10483970" cy="1"/>
          </a:xfrm>
          <a:prstGeom prst="line">
            <a:avLst/>
          </a:prstGeom>
          <a:ln w="165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6FFA06-CAD4-9A48-BDAA-03FAE6CC2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48" y="1817607"/>
            <a:ext cx="12458700" cy="599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AB2D6C-380D-3146-A764-7DD067584701}"/>
              </a:ext>
            </a:extLst>
          </p:cNvPr>
          <p:cNvSpPr txBox="1"/>
          <p:nvPr/>
        </p:nvSpPr>
        <p:spPr>
          <a:xfrm>
            <a:off x="1243693" y="9085393"/>
            <a:ext cx="10993247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800" dirty="0"/>
              <a:t>https://</a:t>
            </a:r>
            <a:r>
              <a:rPr lang="fr-FR" sz="800" dirty="0" err="1"/>
              <a:t>www.unwomen.org</a:t>
            </a:r>
            <a:r>
              <a:rPr lang="fr-FR" sz="800" dirty="0"/>
              <a:t>/en/digital-</a:t>
            </a:r>
            <a:r>
              <a:rPr lang="fr-FR" sz="800" dirty="0" err="1"/>
              <a:t>library</a:t>
            </a:r>
            <a:r>
              <a:rPr lang="fr-FR" sz="800" dirty="0"/>
              <a:t>/publications/2020/04/issue-brief-covid-19-and-ending-violence-against-women-and-girls</a:t>
            </a:r>
            <a:endParaRPr kumimoji="0" lang="fr-FR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4" name="WHO.png" descr="WHO.png">
            <a:extLst>
              <a:ext uri="{FF2B5EF4-FFF2-40B4-BE49-F238E27FC236}">
                <a16:creationId xmlns:a16="http://schemas.microsoft.com/office/drawing/2014/main" id="{87E293ED-43B5-0E4F-820F-94DC195DB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1880" y="8401189"/>
            <a:ext cx="1114013" cy="1147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06665A-0B43-2845-87EF-10C611FEF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73250"/>
            <a:ext cx="125476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191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31DD98C-1B50-1A47-AFCF-AF88E7A54A0C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05D966-7FFD-B845-9BA0-5D3687F75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638" y="0"/>
            <a:ext cx="7565990" cy="975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C5BD8D-63EF-C74B-A9C0-0C73CA8751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7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043"/>
                    </a14:imgEffect>
                    <a14:imgEffect>
                      <a14:saturation sat="355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287404" y="2530367"/>
            <a:ext cx="9753600" cy="469286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7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3CA116-40DE-0A40-B76F-45CAF39EEC61}"/>
              </a:ext>
            </a:extLst>
          </p:cNvPr>
          <p:cNvSpPr txBox="1"/>
          <p:nvPr/>
        </p:nvSpPr>
        <p:spPr>
          <a:xfrm rot="16200000">
            <a:off x="-565242" y="4763946"/>
            <a:ext cx="10993247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800" dirty="0"/>
              <a:t>https://</a:t>
            </a:r>
            <a:r>
              <a:rPr lang="fr-FR" sz="800" dirty="0" err="1"/>
              <a:t>www.unwomen.org</a:t>
            </a:r>
            <a:r>
              <a:rPr lang="fr-FR" sz="800" dirty="0"/>
              <a:t>/en/digital-</a:t>
            </a:r>
            <a:r>
              <a:rPr lang="fr-FR" sz="800" dirty="0" err="1"/>
              <a:t>library</a:t>
            </a:r>
            <a:r>
              <a:rPr lang="fr-FR" sz="800" dirty="0"/>
              <a:t>/publications/2020/04/issue-brief-covid-19-and-ending-violence-against-women-and-girls</a:t>
            </a:r>
            <a:endParaRPr kumimoji="0" lang="fr-FR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6" name="WHO.png" descr="WHO.png">
            <a:extLst>
              <a:ext uri="{FF2B5EF4-FFF2-40B4-BE49-F238E27FC236}">
                <a16:creationId xmlns:a16="http://schemas.microsoft.com/office/drawing/2014/main" id="{8E058802-9BFB-B842-9E70-326946FDA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0787" y="187088"/>
            <a:ext cx="1114013" cy="11474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6568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VIOLENCE.jpg" descr="VIOLENCE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5583" r="558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8" name="SHUTTERSTOCK"/>
          <p:cNvSpPr txBox="1"/>
          <p:nvPr/>
        </p:nvSpPr>
        <p:spPr>
          <a:xfrm>
            <a:off x="6584276" y="9449811"/>
            <a:ext cx="1088391" cy="250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r>
              <a:t>SHUTTERSTOCK</a:t>
            </a:r>
          </a:p>
        </p:txBody>
      </p:sp>
      <p:sp>
        <p:nvSpPr>
          <p:cNvPr id="199" name="Rectángulo"/>
          <p:cNvSpPr/>
          <p:nvPr/>
        </p:nvSpPr>
        <p:spPr>
          <a:xfrm>
            <a:off x="-93604" y="6674339"/>
            <a:ext cx="13192008" cy="2429492"/>
          </a:xfrm>
          <a:prstGeom prst="rect">
            <a:avLst/>
          </a:prstGeom>
          <a:solidFill>
            <a:srgbClr val="FFD579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" name="SERIOUS CONSEQUENCES"/>
          <p:cNvSpPr txBox="1"/>
          <p:nvPr/>
        </p:nvSpPr>
        <p:spPr>
          <a:xfrm>
            <a:off x="3253112" y="7368429"/>
            <a:ext cx="6498575" cy="1041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88900" tIns="88900" rIns="88900" bIns="88900" anchor="ctr">
            <a:spAutoFit/>
          </a:bodyPr>
          <a:lstStyle>
            <a:lvl1pPr>
              <a:defRPr sz="5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CONSE</a:t>
            </a:r>
            <a:r>
              <a:rPr lang="es-ES" dirty="0"/>
              <a:t>C</a:t>
            </a:r>
            <a:r>
              <a:rPr dirty="0"/>
              <a:t>UENC</a:t>
            </a:r>
            <a:r>
              <a:rPr lang="es-ES" dirty="0"/>
              <a:t>IA</a:t>
            </a:r>
            <a:r>
              <a:rPr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99344634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344" y="5286031"/>
            <a:ext cx="8471504" cy="3659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363" y="9042527"/>
            <a:ext cx="6121401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WHO.png" descr="WH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1880" y="8401189"/>
            <a:ext cx="1114013" cy="1147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vaw-1.jpg" descr="vaw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180" y="833403"/>
            <a:ext cx="3298350" cy="3298350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06" name="Captura de pantalla 2020-12-06 a las 23.45.11.png" descr="Captura de pantalla 2020-12-06 a las 23.45.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027" y="710909"/>
            <a:ext cx="5161833" cy="4388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380D91-F219-A84F-9BF6-DDAEE99F6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79" y="313986"/>
            <a:ext cx="11064240" cy="5179007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PREVENTION"/>
          <p:cNvSpPr txBox="1"/>
          <p:nvPr/>
        </p:nvSpPr>
        <p:spPr>
          <a:xfrm>
            <a:off x="4670164" y="5857327"/>
            <a:ext cx="3664466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solidFill>
                  <a:schemeClr val="accent5">
                    <a:hueOff val="-485679"/>
                    <a:satOff val="-12669"/>
                    <a:lumOff val="-27282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>
                <a:solidFill>
                  <a:schemeClr val="accent1">
                    <a:lumMod val="50000"/>
                  </a:schemeClr>
                </a:solidFill>
              </a:rPr>
              <a:t>PREVEN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Ó</a:t>
            </a:r>
            <a:r>
              <a:rPr dirty="0">
                <a:solidFill>
                  <a:schemeClr val="accent1">
                    <a:lumMod val="50000"/>
                  </a:schemeClr>
                </a:solidFill>
              </a:rPr>
              <a:t>N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091A06-B9B1-2B40-8D6D-9F7B51DBC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4695276"/>
              </p:ext>
            </p:extLst>
          </p:nvPr>
        </p:nvGraphicFramePr>
        <p:xfrm>
          <a:off x="618064" y="4419889"/>
          <a:ext cx="11768666" cy="690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738517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https://fra.europa.eu/en/publication/2014/violence-against-women-eu-wide-survey-main-results-report"/>
          <p:cNvSpPr txBox="1"/>
          <p:nvPr/>
        </p:nvSpPr>
        <p:spPr>
          <a:xfrm>
            <a:off x="4534357" y="8599373"/>
            <a:ext cx="4596486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r>
              <a:rPr dirty="0"/>
              <a:t>https://</a:t>
            </a:r>
            <a:r>
              <a:rPr dirty="0" err="1"/>
              <a:t>fra.europa.eu</a:t>
            </a:r>
            <a:r>
              <a:rPr dirty="0"/>
              <a:t>/</a:t>
            </a:r>
            <a:r>
              <a:rPr dirty="0" err="1"/>
              <a:t>en</a:t>
            </a:r>
            <a:r>
              <a:rPr dirty="0"/>
              <a:t>/publication/2014/violence-against-women-</a:t>
            </a:r>
            <a:r>
              <a:rPr dirty="0" err="1"/>
              <a:t>eu</a:t>
            </a:r>
            <a:r>
              <a:rPr dirty="0"/>
              <a:t>-wide-survey-main-results-report</a:t>
            </a:r>
          </a:p>
        </p:txBody>
      </p:sp>
      <p:pic>
        <p:nvPicPr>
          <p:cNvPr id="236" name="FRA.png" descr="FR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287" y="1503982"/>
            <a:ext cx="6603734" cy="6081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Captura de pantalla 2020-12-04 a las 2.37.32.png" descr="Captura de pantalla 2020-12-04 a las 2.37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93" y="1442210"/>
            <a:ext cx="3365579" cy="4777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Captura de pantalla 2020-12-04 a las 2.38.08.png" descr="Captura de pantalla 2020-12-04 a las 2.38.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58" y="6834672"/>
            <a:ext cx="4240249" cy="114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Rectángulo" descr="Rectángulo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90233" y="6796573"/>
            <a:ext cx="4706711" cy="14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056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9093996"/>
            <a:ext cx="6121400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WHO.png" descr="WH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1880" y="8401189"/>
            <a:ext cx="1114013" cy="1147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052529-1B91-E349-97DC-B4D85AC23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351" y="922013"/>
            <a:ext cx="7265498" cy="8052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5FA166-9E71-DA43-9B78-7625C5846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59" y="3383409"/>
            <a:ext cx="1786107" cy="255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6070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A5237D-2440-1E41-BB81-287BABA4F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911" y="530352"/>
            <a:ext cx="8655721" cy="8561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BF5326-3ADF-AD42-906A-09DAE9A81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3352"/>
            <a:ext cx="13084672" cy="804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AA0463-0E01-1742-8EA9-E7289D7C7B4E}"/>
              </a:ext>
            </a:extLst>
          </p:cNvPr>
          <p:cNvSpPr txBox="1"/>
          <p:nvPr/>
        </p:nvSpPr>
        <p:spPr>
          <a:xfrm rot="16200000">
            <a:off x="-1860565" y="4211006"/>
            <a:ext cx="6272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DECÁLOGO PARA </a:t>
            </a:r>
            <a:r>
              <a:rPr lang="fr-FR" sz="2400" b="1" dirty="0"/>
              <a:t>NO HACER</a:t>
            </a:r>
            <a:r>
              <a:rPr lang="fr-FR" b="1" dirty="0"/>
              <a:t> EN LA CONSULTA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9B8A8-11AF-C94A-B59D-71FF8478E4A7}"/>
              </a:ext>
            </a:extLst>
          </p:cNvPr>
          <p:cNvSpPr txBox="1"/>
          <p:nvPr/>
        </p:nvSpPr>
        <p:spPr>
          <a:xfrm>
            <a:off x="2855420" y="9209393"/>
            <a:ext cx="6684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https://</a:t>
            </a:r>
            <a:r>
              <a:rPr lang="fr-FR" sz="800" dirty="0" err="1"/>
              <a:t>gdtmujersomamfyc.wordpress.com</a:t>
            </a:r>
            <a:r>
              <a:rPr lang="fr-FR" sz="800" dirty="0"/>
              <a:t>/2017/11/24/no-</a:t>
            </a:r>
            <a:r>
              <a:rPr lang="fr-FR" sz="800" dirty="0" err="1"/>
              <a:t>hacer</a:t>
            </a:r>
            <a:r>
              <a:rPr lang="fr-FR" sz="800" dirty="0"/>
              <a:t>-en-</a:t>
            </a:r>
            <a:r>
              <a:rPr lang="fr-FR" sz="800" dirty="0" err="1"/>
              <a:t>violencia</a:t>
            </a:r>
            <a:r>
              <a:rPr lang="fr-FR" sz="800" dirty="0"/>
              <a:t>-de-</a:t>
            </a:r>
            <a:r>
              <a:rPr lang="fr-FR" sz="800" dirty="0" err="1"/>
              <a:t>genero</a:t>
            </a:r>
            <a:r>
              <a:rPr lang="fr-FR" sz="800" dirty="0"/>
              <a:t>-en-la-</a:t>
            </a:r>
            <a:r>
              <a:rPr lang="fr-FR" sz="800" dirty="0" err="1"/>
              <a:t>pareja</a:t>
            </a:r>
            <a:r>
              <a:rPr lang="fr-FR" sz="800" dirty="0"/>
              <a:t>-o-ex-</a:t>
            </a:r>
            <a:r>
              <a:rPr lang="fr-FR" sz="800" dirty="0" err="1"/>
              <a:t>pareja</a:t>
            </a:r>
            <a:r>
              <a:rPr lang="fr-FR" sz="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1689217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maletas en el suelo&#10;&#10;Descripción generada automáticamente con confianza baja">
            <a:extLst>
              <a:ext uri="{FF2B5EF4-FFF2-40B4-BE49-F238E27FC236}">
                <a16:creationId xmlns:a16="http://schemas.microsoft.com/office/drawing/2014/main" id="{EF85185F-6DA9-6742-B427-772EF5EE4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0" b="20120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866398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family-violence.jpg" descr="family-violence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0846" r="108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Rectángulo">
            <a:extLst>
              <a:ext uri="{FF2B5EF4-FFF2-40B4-BE49-F238E27FC236}">
                <a16:creationId xmlns:a16="http://schemas.microsoft.com/office/drawing/2014/main" id="{6C074865-7510-CF4B-B984-31DF757EAC16}"/>
              </a:ext>
            </a:extLst>
          </p:cNvPr>
          <p:cNvSpPr/>
          <p:nvPr/>
        </p:nvSpPr>
        <p:spPr>
          <a:xfrm>
            <a:off x="5283576" y="6746199"/>
            <a:ext cx="7721224" cy="2432969"/>
          </a:xfrm>
          <a:prstGeom prst="rect">
            <a:avLst/>
          </a:prstGeom>
          <a:solidFill>
            <a:srgbClr val="FFD579">
              <a:alpha val="4870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s-ES" b="1" dirty="0">
                <a:solidFill>
                  <a:schemeClr val="tx1"/>
                </a:solidFill>
              </a:rPr>
              <a:t>@</a:t>
            </a:r>
            <a:r>
              <a:rPr lang="es-ES" b="1" dirty="0" err="1">
                <a:solidFill>
                  <a:schemeClr val="tx1"/>
                </a:solidFill>
              </a:rPr>
              <a:t>rqgb</a:t>
            </a:r>
            <a:endParaRPr lang="es-ES" b="1" dirty="0">
              <a:solidFill>
                <a:schemeClr val="tx1"/>
              </a:solidFill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s-ES" b="1" dirty="0">
              <a:solidFill>
                <a:schemeClr val="tx1"/>
              </a:solidFill>
            </a:endParaRPr>
          </a:p>
          <a:p>
            <a:pPr>
              <a:defRPr>
                <a:solidFill>
                  <a:srgbClr val="FFFFFF"/>
                </a:solidFill>
              </a:defRPr>
            </a:pPr>
            <a:r>
              <a:rPr lang="es-ES" b="1" dirty="0" err="1">
                <a:solidFill>
                  <a:schemeClr val="tx1"/>
                </a:solidFill>
              </a:rPr>
              <a:t>raquelgomezbravo@gmail.com</a:t>
            </a:r>
            <a:endParaRPr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3573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Captura de pantalla 2020-12-01 a las 13.43.02.png" descr="Captura de pantalla 2020-12-01 a las 13.43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805" y="3933478"/>
            <a:ext cx="3085447" cy="1886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logo_uni.jpg" descr="logo_un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53" y="3963444"/>
            <a:ext cx="2038401" cy="1826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LOGO.jpg" descr="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001" y="4102980"/>
            <a:ext cx="2850914" cy="1547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3400" y="3986866"/>
            <a:ext cx="2718188" cy="1571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LOGO somamfyc.jpeg" descr="LOGO somamfyc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951" y="4186829"/>
            <a:ext cx="1577926" cy="1577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eja en el parque.png" descr="Pareja en el parque.png">
            <a:extLst>
              <a:ext uri="{FF2B5EF4-FFF2-40B4-BE49-F238E27FC236}">
                <a16:creationId xmlns:a16="http://schemas.microsoft.com/office/drawing/2014/main" id="{FB9DAC08-CCA9-1C4A-9659-A26F40D0E2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4" r="505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" name="Rectángulo">
            <a:extLst>
              <a:ext uri="{FF2B5EF4-FFF2-40B4-BE49-F238E27FC236}">
                <a16:creationId xmlns:a16="http://schemas.microsoft.com/office/drawing/2014/main" id="{4D95C235-36C3-8843-9D00-235605F928ED}"/>
              </a:ext>
            </a:extLst>
          </p:cNvPr>
          <p:cNvSpPr/>
          <p:nvPr/>
        </p:nvSpPr>
        <p:spPr>
          <a:xfrm>
            <a:off x="-48617" y="6400800"/>
            <a:ext cx="13102034" cy="2718708"/>
          </a:xfrm>
          <a:prstGeom prst="rect">
            <a:avLst/>
          </a:prstGeom>
          <a:solidFill>
            <a:srgbClr val="FFD479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10000"/>
              </a:lnSpc>
              <a:def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5" name="An epidemic public health paradox: Domestic Violence.">
            <a:extLst>
              <a:ext uri="{FF2B5EF4-FFF2-40B4-BE49-F238E27FC236}">
                <a16:creationId xmlns:a16="http://schemas.microsoft.com/office/drawing/2014/main" id="{227E35B1-FB67-3E45-BC0C-6F1F363EF09A}"/>
              </a:ext>
            </a:extLst>
          </p:cNvPr>
          <p:cNvSpPr txBox="1"/>
          <p:nvPr/>
        </p:nvSpPr>
        <p:spPr>
          <a:xfrm>
            <a:off x="451864" y="7172113"/>
            <a:ext cx="12101071" cy="165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 defTabSz="457200">
              <a:lnSpc>
                <a:spcPts val="9300"/>
              </a:lnSpc>
              <a:defRPr sz="67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4000" dirty="0"/>
              <a:t>Margaret Chan, Directora General OMS (2013), «la violencia contra las mujeres es un problema de salud mundial de proporciones epidémicas»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133623636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ceberg-of-Ignorance-1-1080x675.jpg" descr="Iceberg-of-Ignorance-1-1080x675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8333" r="833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ugg NK, Inui T. Primary Care Physicians Reponse to Domestic Violence. Opening Pandora´s Box. JAMA 1992; 267(23): 3157-3160.…"/>
          <p:cNvSpPr txBox="1"/>
          <p:nvPr/>
        </p:nvSpPr>
        <p:spPr>
          <a:xfrm>
            <a:off x="882649" y="7824861"/>
            <a:ext cx="11868151" cy="1949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49577" indent="-149577" algn="l" defTabSz="457200">
              <a:lnSpc>
                <a:spcPts val="2100"/>
              </a:lnSpc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Sugg NK, Inui T. Primary Care Physicians </a:t>
            </a:r>
            <a:r>
              <a:rPr dirty="0" err="1"/>
              <a:t>Reponse</a:t>
            </a:r>
            <a:r>
              <a:rPr dirty="0"/>
              <a:t> to Domestic Violence. Opening Pandora´s Box. JAMA 1992; 267(23): 3157-3160.</a:t>
            </a:r>
          </a:p>
          <a:p>
            <a:pPr marL="149577" indent="-149577" algn="l" defTabSz="457200">
              <a:lnSpc>
                <a:spcPts val="2100"/>
              </a:lnSpc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Council on Scientific Affairs, American Medical Association. Violence Against Women. Relevance for Medical Practitioners. JAMA 1992; 267(23):3184-3189.</a:t>
            </a:r>
          </a:p>
          <a:p>
            <a:pPr marL="149577" indent="-149577" algn="l" defTabSz="457200">
              <a:lnSpc>
                <a:spcPts val="2100"/>
              </a:lnSpc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Fawcett G, </a:t>
            </a:r>
            <a:r>
              <a:rPr dirty="0" err="1"/>
              <a:t>Venguer</a:t>
            </a:r>
            <a:r>
              <a:rPr dirty="0"/>
              <a:t> T, Vernon R y Pick S. </a:t>
            </a:r>
            <a:r>
              <a:rPr dirty="0" err="1"/>
              <a:t>Detección</a:t>
            </a:r>
            <a:r>
              <a:rPr dirty="0"/>
              <a:t> y </a:t>
            </a:r>
            <a:r>
              <a:rPr dirty="0" err="1"/>
              <a:t>manejo</a:t>
            </a:r>
            <a:r>
              <a:rPr dirty="0"/>
              <a:t> de </a:t>
            </a:r>
            <a:r>
              <a:rPr dirty="0" err="1"/>
              <a:t>mujeres</a:t>
            </a:r>
            <a:r>
              <a:rPr dirty="0"/>
              <a:t> </a:t>
            </a:r>
            <a:r>
              <a:rPr dirty="0" err="1"/>
              <a:t>víctimas</a:t>
            </a:r>
            <a:r>
              <a:rPr dirty="0"/>
              <a:t> de </a:t>
            </a:r>
            <a:r>
              <a:rPr dirty="0" err="1"/>
              <a:t>violencia</a:t>
            </a:r>
            <a:r>
              <a:rPr dirty="0"/>
              <a:t> </a:t>
            </a:r>
            <a:r>
              <a:rPr dirty="0" err="1"/>
              <a:t>doméstica</a:t>
            </a:r>
            <a:r>
              <a:rPr dirty="0"/>
              <a:t>: </a:t>
            </a:r>
            <a:r>
              <a:rPr dirty="0" err="1"/>
              <a:t>desarrollo</a:t>
            </a:r>
            <a:r>
              <a:rPr dirty="0"/>
              <a:t> y </a:t>
            </a:r>
            <a:r>
              <a:rPr dirty="0" err="1"/>
              <a:t>evaluación</a:t>
            </a:r>
            <a:r>
              <a:rPr dirty="0"/>
              <a:t> de un </a:t>
            </a:r>
            <a:r>
              <a:rPr dirty="0" err="1"/>
              <a:t>programa</a:t>
            </a:r>
            <a:r>
              <a:rPr dirty="0"/>
              <a:t> </a:t>
            </a:r>
            <a:r>
              <a:rPr dirty="0" err="1"/>
              <a:t>dirigido</a:t>
            </a:r>
            <a:r>
              <a:rPr dirty="0"/>
              <a:t> al personal de </a:t>
            </a:r>
            <a:r>
              <a:rPr dirty="0" err="1"/>
              <a:t>salud</a:t>
            </a:r>
            <a:r>
              <a:rPr dirty="0"/>
              <a:t>. Population Council / INOPAL III. 1998 http: //</a:t>
            </a:r>
            <a:r>
              <a:rPr dirty="0" err="1"/>
              <a:t>www.popcouncil</a:t>
            </a:r>
            <a:r>
              <a:rPr dirty="0"/>
              <a:t>. org</a:t>
            </a:r>
          </a:p>
          <a:p>
            <a:pPr marL="149577" indent="-149577" algn="l" defTabSz="457200">
              <a:lnSpc>
                <a:spcPts val="2100"/>
              </a:lnSpc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Mejía</a:t>
            </a:r>
            <a:r>
              <a:rPr dirty="0"/>
              <a:t> R, </a:t>
            </a:r>
            <a:r>
              <a:rPr dirty="0" err="1"/>
              <a:t>Alemán</a:t>
            </a:r>
            <a:r>
              <a:rPr dirty="0"/>
              <a:t> M, Fernández A y Pérez Stable E J. </a:t>
            </a:r>
            <a:r>
              <a:rPr dirty="0" err="1"/>
              <a:t>Conocimientos</a:t>
            </a:r>
            <a:r>
              <a:rPr dirty="0"/>
              <a:t> y </a:t>
            </a:r>
            <a:r>
              <a:rPr dirty="0" err="1"/>
              <a:t>detección</a:t>
            </a:r>
            <a:r>
              <a:rPr dirty="0"/>
              <a:t> de </a:t>
            </a:r>
            <a:r>
              <a:rPr dirty="0" err="1"/>
              <a:t>violencia</a:t>
            </a:r>
            <a:r>
              <a:rPr dirty="0"/>
              <a:t> </a:t>
            </a:r>
            <a:r>
              <a:rPr dirty="0" err="1"/>
              <a:t>doméstica</a:t>
            </a:r>
            <a:r>
              <a:rPr dirty="0"/>
              <a:t> por los </a:t>
            </a:r>
            <a:r>
              <a:rPr dirty="0" err="1"/>
              <a:t>médicos</a:t>
            </a:r>
            <a:r>
              <a:rPr dirty="0"/>
              <a:t> </a:t>
            </a:r>
            <a:r>
              <a:rPr dirty="0" err="1"/>
              <a:t>clínicos</a:t>
            </a:r>
            <a:r>
              <a:rPr dirty="0"/>
              <a:t>. </a:t>
            </a:r>
            <a:r>
              <a:rPr dirty="0" err="1"/>
              <a:t>Medicina</a:t>
            </a:r>
            <a:r>
              <a:rPr dirty="0"/>
              <a:t>. Buenos Aires 2000;(60):591- 594.</a:t>
            </a:r>
          </a:p>
          <a:p>
            <a:pPr marL="149577" indent="-149577" algn="l" defTabSz="457200">
              <a:lnSpc>
                <a:spcPts val="2100"/>
              </a:lnSpc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Rodríguez Vega B y Fernández </a:t>
            </a:r>
            <a:r>
              <a:rPr dirty="0" err="1"/>
              <a:t>Liría</a:t>
            </a:r>
            <a:r>
              <a:rPr dirty="0"/>
              <a:t> A. La </a:t>
            </a:r>
            <a:r>
              <a:rPr dirty="0" err="1"/>
              <a:t>consideración</a:t>
            </a:r>
            <a:r>
              <a:rPr dirty="0"/>
              <a:t> </a:t>
            </a:r>
            <a:r>
              <a:rPr dirty="0" err="1"/>
              <a:t>psiquiátrica</a:t>
            </a:r>
            <a:r>
              <a:rPr dirty="0"/>
              <a:t> del </a:t>
            </a:r>
            <a:r>
              <a:rPr dirty="0" err="1"/>
              <a:t>maltrato</a:t>
            </a:r>
            <a:r>
              <a:rPr dirty="0"/>
              <a:t> a la </a:t>
            </a:r>
            <a:r>
              <a:rPr dirty="0" err="1"/>
              <a:t>mujer</a:t>
            </a:r>
            <a:r>
              <a:rPr dirty="0"/>
              <a:t>. </a:t>
            </a:r>
            <a:r>
              <a:rPr dirty="0" err="1"/>
              <a:t>Archivos</a:t>
            </a:r>
            <a:r>
              <a:rPr dirty="0"/>
              <a:t> de </a:t>
            </a:r>
            <a:r>
              <a:rPr dirty="0" err="1"/>
              <a:t>psiquiatría</a:t>
            </a:r>
            <a:r>
              <a:rPr dirty="0"/>
              <a:t> 2002;(65):1-3.</a:t>
            </a:r>
          </a:p>
          <a:p>
            <a:pPr marL="149577" indent="-149577" algn="l" defTabSz="457200">
              <a:lnSpc>
                <a:spcPts val="2100"/>
              </a:lnSpc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Tizón</a:t>
            </a:r>
            <a:r>
              <a:rPr dirty="0"/>
              <a:t> García JL, et al. </a:t>
            </a:r>
            <a:r>
              <a:rPr dirty="0" err="1"/>
              <a:t>Prevención</a:t>
            </a:r>
            <a:r>
              <a:rPr dirty="0"/>
              <a:t> de los </a:t>
            </a:r>
            <a:r>
              <a:rPr dirty="0" err="1"/>
              <a:t>transtornos</a:t>
            </a:r>
            <a:r>
              <a:rPr dirty="0"/>
              <a:t> de </a:t>
            </a:r>
            <a:r>
              <a:rPr dirty="0" err="1"/>
              <a:t>salud</a:t>
            </a:r>
            <a:r>
              <a:rPr dirty="0"/>
              <a:t> mental </a:t>
            </a:r>
            <a:r>
              <a:rPr dirty="0" err="1"/>
              <a:t>desde</a:t>
            </a:r>
            <a:r>
              <a:rPr dirty="0"/>
              <a:t> la </a:t>
            </a:r>
            <a:r>
              <a:rPr dirty="0" err="1"/>
              <a:t>atención</a:t>
            </a:r>
            <a:r>
              <a:rPr dirty="0"/>
              <a:t> </a:t>
            </a:r>
            <a:r>
              <a:rPr dirty="0" err="1"/>
              <a:t>pimaria</a:t>
            </a:r>
            <a:r>
              <a:rPr dirty="0"/>
              <a:t>. Aten Primaria 2003;32(</a:t>
            </a:r>
            <a:r>
              <a:rPr dirty="0" err="1"/>
              <a:t>Supl</a:t>
            </a:r>
            <a:r>
              <a:rPr dirty="0"/>
              <a:t> 2):77-101</a:t>
            </a:r>
          </a:p>
          <a:p>
            <a:pPr marL="149577" indent="-149577" algn="l" defTabSz="457200">
              <a:lnSpc>
                <a:spcPts val="2100"/>
              </a:lnSpc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Kopčavar</a:t>
            </a:r>
            <a:r>
              <a:rPr dirty="0"/>
              <a:t> </a:t>
            </a:r>
            <a:r>
              <a:rPr dirty="0" err="1"/>
              <a:t>Guček</a:t>
            </a:r>
            <a:r>
              <a:rPr dirty="0"/>
              <a:t> N, </a:t>
            </a:r>
            <a:r>
              <a:rPr dirty="0" err="1"/>
              <a:t>Petek</a:t>
            </a:r>
            <a:r>
              <a:rPr dirty="0"/>
              <a:t> D, </a:t>
            </a:r>
            <a:r>
              <a:rPr dirty="0" err="1"/>
              <a:t>Švab</a:t>
            </a:r>
            <a:r>
              <a:rPr dirty="0"/>
              <a:t> I, </a:t>
            </a:r>
            <a:r>
              <a:rPr dirty="0" err="1"/>
              <a:t>Selič</a:t>
            </a:r>
            <a:r>
              <a:rPr dirty="0"/>
              <a:t> P. Barriers to Screening and Possibilities for Active Detection of Family Medicine Attendees Exposed to Intimate Partner Violence. </a:t>
            </a:r>
            <a:r>
              <a:rPr dirty="0" err="1"/>
              <a:t>Zdr</a:t>
            </a:r>
            <a:r>
              <a:rPr dirty="0"/>
              <a:t> </a:t>
            </a:r>
            <a:r>
              <a:rPr dirty="0" err="1"/>
              <a:t>Varst</a:t>
            </a:r>
            <a:r>
              <a:rPr dirty="0"/>
              <a:t>. 2015 Dec 16;55(1):11-20. </a:t>
            </a:r>
            <a:r>
              <a:rPr dirty="0" err="1"/>
              <a:t>doi</a:t>
            </a:r>
            <a:r>
              <a:rPr dirty="0"/>
              <a:t>: 10.1515/sjph-2016-0002. </a:t>
            </a:r>
            <a:endParaRPr sz="1200" dirty="0">
              <a:latin typeface="Times"/>
              <a:ea typeface="Times"/>
              <a:cs typeface="Times"/>
              <a:sym typeface="Times"/>
            </a:endParaRPr>
          </a:p>
        </p:txBody>
      </p:sp>
      <p:graphicFrame>
        <p:nvGraphicFramePr>
          <p:cNvPr id="243" name="Tabla"/>
          <p:cNvGraphicFramePr/>
          <p:nvPr>
            <p:extLst>
              <p:ext uri="{D42A27DB-BD31-4B8C-83A1-F6EECF244321}">
                <p14:modId xmlns:p14="http://schemas.microsoft.com/office/powerpoint/2010/main" val="3593206051"/>
              </p:ext>
            </p:extLst>
          </p:nvPr>
        </p:nvGraphicFramePr>
        <p:xfrm>
          <a:off x="901700" y="689004"/>
          <a:ext cx="11239501" cy="7067187"/>
        </p:xfrm>
        <a:graphic>
          <a:graphicData uri="http://schemas.openxmlformats.org/drawingml/2006/table">
            <a:tbl>
              <a:tblPr firstRow="1">
                <a:tableStyleId>{4A9BC294-FFE2-49D5-8D69-9E1BD2C41BD5}</a:tableStyleId>
              </a:tblPr>
              <a:tblGrid>
                <a:gridCol w="11239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8016"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s-ES" sz="4000" b="1" dirty="0"/>
                        <a:t>INFRADETECCIÓN - </a:t>
                      </a:r>
                      <a:r>
                        <a:rPr sz="4000" b="1" dirty="0"/>
                        <a:t>CAUS</a:t>
                      </a:r>
                      <a:r>
                        <a:rPr lang="es-ES" sz="4000" b="1" dirty="0"/>
                        <a:t>A</a:t>
                      </a:r>
                      <a:r>
                        <a:rPr sz="4000" b="1" dirty="0"/>
                        <a:t>S (PROF)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470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 </a:t>
                      </a:r>
                      <a:r>
                        <a:rPr lang="es-ES" sz="3000" dirty="0">
                          <a:sym typeface="Arial"/>
                        </a:rPr>
                        <a:t>Limitación de tiempo</a:t>
                      </a:r>
                      <a:endParaRPr sz="3000" dirty="0"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243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 </a:t>
                      </a:r>
                      <a:r>
                        <a:rPr lang="es-ES" sz="3000" dirty="0">
                          <a:sym typeface="Arial"/>
                        </a:rPr>
                        <a:t>Formación insuficiente o ausencia de formación</a:t>
                      </a:r>
                      <a:endParaRPr sz="3000" dirty="0"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243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 </a:t>
                      </a:r>
                      <a:r>
                        <a:rPr sz="3000" dirty="0" err="1">
                          <a:sym typeface="Arial"/>
                        </a:rPr>
                        <a:t>Frustra</a:t>
                      </a:r>
                      <a:r>
                        <a:rPr lang="es-ES" sz="3000" dirty="0" err="1">
                          <a:sym typeface="Arial"/>
                        </a:rPr>
                        <a:t>ción</a:t>
                      </a:r>
                      <a:endParaRPr sz="3000" dirty="0"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243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 S</a:t>
                      </a:r>
                      <a:r>
                        <a:rPr lang="es-ES" sz="3000" dirty="0" err="1">
                          <a:sym typeface="Arial"/>
                        </a:rPr>
                        <a:t>istema</a:t>
                      </a:r>
                      <a:endParaRPr sz="3000" dirty="0"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5243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 </a:t>
                      </a:r>
                      <a:r>
                        <a:rPr lang="es-ES" sz="3000" dirty="0">
                          <a:sym typeface="Arial"/>
                        </a:rPr>
                        <a:t>Miedo a las repercusiones legales</a:t>
                      </a:r>
                      <a:endParaRPr sz="3000" dirty="0"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5243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 </a:t>
                      </a:r>
                      <a:r>
                        <a:rPr lang="es-ES" sz="3000" dirty="0">
                          <a:sym typeface="Arial"/>
                        </a:rPr>
                        <a:t>Miedo al paciente / al agresor</a:t>
                      </a:r>
                      <a:endParaRPr sz="3000" dirty="0"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5243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 Resist</a:t>
                      </a:r>
                      <a:r>
                        <a:rPr lang="es-ES" sz="3000" dirty="0" err="1">
                          <a:sym typeface="Arial"/>
                        </a:rPr>
                        <a:t>encias</a:t>
                      </a:r>
                      <a:endParaRPr sz="3000" dirty="0"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85243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 A</a:t>
                      </a:r>
                      <a:r>
                        <a:rPr lang="es-ES" sz="3000" dirty="0" err="1">
                          <a:sym typeface="Arial"/>
                        </a:rPr>
                        <a:t>ctitud</a:t>
                      </a:r>
                      <a:r>
                        <a:rPr lang="es-ES" sz="3000" dirty="0">
                          <a:sym typeface="Arial"/>
                        </a:rPr>
                        <a:t> de los profesionales</a:t>
                      </a:r>
                      <a:endParaRPr sz="3000" dirty="0"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ugg NK, Inui T. Primary Care Physicians Reponse to Domestic Violence. Opening Pandora´s Box. JAMA 1992; 267(23): 3157-3160.…"/>
          <p:cNvSpPr txBox="1"/>
          <p:nvPr/>
        </p:nvSpPr>
        <p:spPr>
          <a:xfrm>
            <a:off x="882649" y="7882590"/>
            <a:ext cx="11648018" cy="199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49577" indent="-149577" algn="l" defTabSz="457200">
              <a:lnSpc>
                <a:spcPts val="2100"/>
              </a:lnSpc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Sugg NK, Inui T. Primary Care Physicians </a:t>
            </a:r>
            <a:r>
              <a:rPr dirty="0" err="1"/>
              <a:t>Reponse</a:t>
            </a:r>
            <a:r>
              <a:rPr dirty="0"/>
              <a:t> to Domestic Violence. Opening Pandora´s Box. JAMA 1992; 267(23): 3157-3160.</a:t>
            </a:r>
          </a:p>
          <a:p>
            <a:pPr marL="149577" indent="-149577" algn="l" defTabSz="457200">
              <a:lnSpc>
                <a:spcPts val="2100"/>
              </a:lnSpc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Council on Scientific Affairs, American Medical Association. Violence Against Women. Relevance for Medical Practitioners. JAMA 1992; 267(23):3184-3189.</a:t>
            </a:r>
          </a:p>
          <a:p>
            <a:pPr marL="149577" indent="-149577" algn="l" defTabSz="457200">
              <a:lnSpc>
                <a:spcPts val="2100"/>
              </a:lnSpc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Fawcett G, </a:t>
            </a:r>
            <a:r>
              <a:rPr dirty="0" err="1"/>
              <a:t>Venguer</a:t>
            </a:r>
            <a:r>
              <a:rPr dirty="0"/>
              <a:t> T, Vernon R y Pick S. </a:t>
            </a:r>
            <a:r>
              <a:rPr dirty="0" err="1"/>
              <a:t>Detección</a:t>
            </a:r>
            <a:r>
              <a:rPr dirty="0"/>
              <a:t> y </a:t>
            </a:r>
            <a:r>
              <a:rPr dirty="0" err="1"/>
              <a:t>manejo</a:t>
            </a:r>
            <a:r>
              <a:rPr dirty="0"/>
              <a:t> de </a:t>
            </a:r>
            <a:r>
              <a:rPr dirty="0" err="1"/>
              <a:t>mujeres</a:t>
            </a:r>
            <a:r>
              <a:rPr dirty="0"/>
              <a:t> </a:t>
            </a:r>
            <a:r>
              <a:rPr dirty="0" err="1"/>
              <a:t>víctimas</a:t>
            </a:r>
            <a:r>
              <a:rPr dirty="0"/>
              <a:t> de </a:t>
            </a:r>
            <a:r>
              <a:rPr dirty="0" err="1"/>
              <a:t>violencia</a:t>
            </a:r>
            <a:r>
              <a:rPr dirty="0"/>
              <a:t> </a:t>
            </a:r>
            <a:r>
              <a:rPr dirty="0" err="1"/>
              <a:t>doméstica</a:t>
            </a:r>
            <a:r>
              <a:rPr dirty="0"/>
              <a:t>: </a:t>
            </a:r>
            <a:r>
              <a:rPr dirty="0" err="1"/>
              <a:t>desarrollo</a:t>
            </a:r>
            <a:r>
              <a:rPr dirty="0"/>
              <a:t> y </a:t>
            </a:r>
            <a:r>
              <a:rPr dirty="0" err="1"/>
              <a:t>evaluación</a:t>
            </a:r>
            <a:r>
              <a:rPr dirty="0"/>
              <a:t> de un </a:t>
            </a:r>
            <a:r>
              <a:rPr dirty="0" err="1"/>
              <a:t>programa</a:t>
            </a:r>
            <a:r>
              <a:rPr dirty="0"/>
              <a:t> </a:t>
            </a:r>
            <a:r>
              <a:rPr dirty="0" err="1"/>
              <a:t>dirigido</a:t>
            </a:r>
            <a:r>
              <a:rPr dirty="0"/>
              <a:t> al personal de </a:t>
            </a:r>
            <a:r>
              <a:rPr dirty="0" err="1"/>
              <a:t>salud</a:t>
            </a:r>
            <a:r>
              <a:rPr dirty="0"/>
              <a:t>. Population Council / INOPAL III. 1998 http: //</a:t>
            </a:r>
            <a:r>
              <a:rPr dirty="0" err="1"/>
              <a:t>www.popcouncil</a:t>
            </a:r>
            <a:r>
              <a:rPr dirty="0"/>
              <a:t>. org</a:t>
            </a:r>
          </a:p>
          <a:p>
            <a:pPr marL="149577" indent="-149577" algn="l" defTabSz="457200">
              <a:lnSpc>
                <a:spcPts val="2100"/>
              </a:lnSpc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Mejía</a:t>
            </a:r>
            <a:r>
              <a:rPr dirty="0"/>
              <a:t> R, </a:t>
            </a:r>
            <a:r>
              <a:rPr dirty="0" err="1"/>
              <a:t>Alemán</a:t>
            </a:r>
            <a:r>
              <a:rPr dirty="0"/>
              <a:t> M, Fernández A y Pérez Stable E J. </a:t>
            </a:r>
            <a:r>
              <a:rPr dirty="0" err="1"/>
              <a:t>Conocimientos</a:t>
            </a:r>
            <a:r>
              <a:rPr dirty="0"/>
              <a:t> y </a:t>
            </a:r>
            <a:r>
              <a:rPr dirty="0" err="1"/>
              <a:t>detección</a:t>
            </a:r>
            <a:r>
              <a:rPr dirty="0"/>
              <a:t> de </a:t>
            </a:r>
            <a:r>
              <a:rPr dirty="0" err="1"/>
              <a:t>violencia</a:t>
            </a:r>
            <a:r>
              <a:rPr dirty="0"/>
              <a:t> </a:t>
            </a:r>
            <a:r>
              <a:rPr dirty="0" err="1"/>
              <a:t>doméstica</a:t>
            </a:r>
            <a:r>
              <a:rPr dirty="0"/>
              <a:t> por los </a:t>
            </a:r>
            <a:r>
              <a:rPr dirty="0" err="1"/>
              <a:t>médicos</a:t>
            </a:r>
            <a:r>
              <a:rPr dirty="0"/>
              <a:t> </a:t>
            </a:r>
            <a:r>
              <a:rPr dirty="0" err="1"/>
              <a:t>clínicos</a:t>
            </a:r>
            <a:r>
              <a:rPr dirty="0"/>
              <a:t>. </a:t>
            </a:r>
            <a:r>
              <a:rPr dirty="0" err="1"/>
              <a:t>Medicina</a:t>
            </a:r>
            <a:r>
              <a:rPr dirty="0"/>
              <a:t>. Buenos Aires 2000;(60):591- 594.</a:t>
            </a:r>
          </a:p>
          <a:p>
            <a:pPr marL="149577" indent="-149577" algn="l" defTabSz="457200">
              <a:lnSpc>
                <a:spcPts val="2100"/>
              </a:lnSpc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Rodríguez Vega B y Fernández </a:t>
            </a:r>
            <a:r>
              <a:rPr dirty="0" err="1"/>
              <a:t>Liría</a:t>
            </a:r>
            <a:r>
              <a:rPr dirty="0"/>
              <a:t> A. La </a:t>
            </a:r>
            <a:r>
              <a:rPr dirty="0" err="1"/>
              <a:t>consideración</a:t>
            </a:r>
            <a:r>
              <a:rPr dirty="0"/>
              <a:t> </a:t>
            </a:r>
            <a:r>
              <a:rPr dirty="0" err="1"/>
              <a:t>psiquiátrica</a:t>
            </a:r>
            <a:r>
              <a:rPr dirty="0"/>
              <a:t> del </a:t>
            </a:r>
            <a:r>
              <a:rPr dirty="0" err="1"/>
              <a:t>maltrato</a:t>
            </a:r>
            <a:r>
              <a:rPr dirty="0"/>
              <a:t> a la </a:t>
            </a:r>
            <a:r>
              <a:rPr dirty="0" err="1"/>
              <a:t>mujer</a:t>
            </a:r>
            <a:r>
              <a:rPr dirty="0"/>
              <a:t>. </a:t>
            </a:r>
            <a:r>
              <a:rPr dirty="0" err="1"/>
              <a:t>Archivos</a:t>
            </a:r>
            <a:r>
              <a:rPr dirty="0"/>
              <a:t> de </a:t>
            </a:r>
            <a:r>
              <a:rPr dirty="0" err="1"/>
              <a:t>psiquiatría</a:t>
            </a:r>
            <a:r>
              <a:rPr dirty="0"/>
              <a:t> 2002;(65):1-3.</a:t>
            </a:r>
          </a:p>
          <a:p>
            <a:pPr marL="149577" indent="-149577" algn="l" defTabSz="457200">
              <a:lnSpc>
                <a:spcPts val="2100"/>
              </a:lnSpc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Tizón</a:t>
            </a:r>
            <a:r>
              <a:rPr dirty="0"/>
              <a:t> García JL, et al. </a:t>
            </a:r>
            <a:r>
              <a:rPr dirty="0" err="1"/>
              <a:t>Prevención</a:t>
            </a:r>
            <a:r>
              <a:rPr dirty="0"/>
              <a:t> de los </a:t>
            </a:r>
            <a:r>
              <a:rPr dirty="0" err="1"/>
              <a:t>transtornos</a:t>
            </a:r>
            <a:r>
              <a:rPr dirty="0"/>
              <a:t> de </a:t>
            </a:r>
            <a:r>
              <a:rPr dirty="0" err="1"/>
              <a:t>salud</a:t>
            </a:r>
            <a:r>
              <a:rPr dirty="0"/>
              <a:t> mental </a:t>
            </a:r>
            <a:r>
              <a:rPr dirty="0" err="1"/>
              <a:t>desde</a:t>
            </a:r>
            <a:r>
              <a:rPr dirty="0"/>
              <a:t> la </a:t>
            </a:r>
            <a:r>
              <a:rPr dirty="0" err="1"/>
              <a:t>atención</a:t>
            </a:r>
            <a:r>
              <a:rPr dirty="0"/>
              <a:t> </a:t>
            </a:r>
            <a:r>
              <a:rPr dirty="0" err="1"/>
              <a:t>pimaria</a:t>
            </a:r>
            <a:r>
              <a:rPr dirty="0"/>
              <a:t>. Aten Primaria 2003;32(</a:t>
            </a:r>
            <a:r>
              <a:rPr dirty="0" err="1"/>
              <a:t>Supl</a:t>
            </a:r>
            <a:r>
              <a:rPr dirty="0"/>
              <a:t> 2):77-101</a:t>
            </a:r>
            <a:endParaRPr sz="1200" dirty="0">
              <a:latin typeface="Times"/>
              <a:ea typeface="Times"/>
              <a:cs typeface="Times"/>
              <a:sym typeface="Times"/>
            </a:endParaRPr>
          </a:p>
          <a:p>
            <a:pPr algn="l" defTabSz="457200">
              <a:lnSpc>
                <a:spcPts val="2400"/>
              </a:lnSpc>
              <a:defRPr sz="1066"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Times"/>
              <a:ea typeface="Times"/>
              <a:cs typeface="Times"/>
              <a:sym typeface="Times"/>
            </a:endParaRPr>
          </a:p>
        </p:txBody>
      </p:sp>
      <p:graphicFrame>
        <p:nvGraphicFramePr>
          <p:cNvPr id="249" name="Tabla"/>
          <p:cNvGraphicFramePr/>
          <p:nvPr>
            <p:extLst>
              <p:ext uri="{D42A27DB-BD31-4B8C-83A1-F6EECF244321}">
                <p14:modId xmlns:p14="http://schemas.microsoft.com/office/powerpoint/2010/main" val="3896934454"/>
              </p:ext>
            </p:extLst>
          </p:nvPr>
        </p:nvGraphicFramePr>
        <p:xfrm>
          <a:off x="901700" y="689004"/>
          <a:ext cx="11239501" cy="7067192"/>
        </p:xfrm>
        <a:graphic>
          <a:graphicData uri="http://schemas.openxmlformats.org/drawingml/2006/table">
            <a:tbl>
              <a:tblPr firstRow="1">
                <a:tableStyleId>{4A9BC294-FFE2-49D5-8D69-9E1BD2C41BD5}</a:tableStyleId>
              </a:tblPr>
              <a:tblGrid>
                <a:gridCol w="11239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6872"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s-ES" sz="4000" b="1" dirty="0"/>
                        <a:t>RETRASO </a:t>
                      </a:r>
                      <a:r>
                        <a:rPr sz="4000" b="1" dirty="0"/>
                        <a:t>(</a:t>
                      </a:r>
                      <a:r>
                        <a:rPr lang="es-ES" sz="4000" b="1" dirty="0"/>
                        <a:t>VÍ</a:t>
                      </a:r>
                      <a:r>
                        <a:rPr sz="4000" b="1" dirty="0"/>
                        <a:t>CTIM</a:t>
                      </a:r>
                      <a:r>
                        <a:rPr lang="es-ES" sz="4000" b="1" dirty="0"/>
                        <a:t>A</a:t>
                      </a:r>
                      <a:r>
                        <a:rPr sz="4000" b="1" dirty="0"/>
                        <a:t>S/SU</a:t>
                      </a:r>
                      <a:r>
                        <a:rPr lang="es-ES" sz="4000" b="1" dirty="0"/>
                        <a:t>PERVIVIENTES</a:t>
                      </a:r>
                      <a:r>
                        <a:rPr sz="4000" b="1" dirty="0"/>
                        <a:t>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040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 </a:t>
                      </a:r>
                      <a:r>
                        <a:rPr lang="es-ES" sz="3000" dirty="0">
                          <a:sym typeface="Arial"/>
                        </a:rPr>
                        <a:t>Esperanza de cambio</a:t>
                      </a:r>
                      <a:endParaRPr sz="3000" dirty="0"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040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</a:t>
                      </a:r>
                      <a:r>
                        <a:rPr lang="es-ES" sz="3000" dirty="0">
                          <a:sym typeface="Arial"/>
                        </a:rPr>
                        <a:t> Temor, miedos</a:t>
                      </a:r>
                      <a:endParaRPr sz="3000" dirty="0"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040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 </a:t>
                      </a:r>
                      <a:r>
                        <a:rPr lang="es-ES" sz="3000" dirty="0">
                          <a:sym typeface="Arial"/>
                        </a:rPr>
                        <a:t>Sentimientos de vergüenza, culpa, fracaso, ambivalencia</a:t>
                      </a:r>
                      <a:r>
                        <a:rPr sz="3000" dirty="0">
                          <a:sym typeface="Arial"/>
                        </a:rPr>
                        <a:t>, </a:t>
                      </a:r>
                      <a:r>
                        <a:rPr sz="3000" dirty="0" err="1">
                          <a:sym typeface="Arial"/>
                        </a:rPr>
                        <a:t>etc</a:t>
                      </a:r>
                      <a:r>
                        <a:rPr sz="3000" dirty="0">
                          <a:sym typeface="Arial"/>
                        </a:rPr>
                        <a:t>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040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 </a:t>
                      </a:r>
                      <a:r>
                        <a:rPr sz="3000" dirty="0" err="1">
                          <a:sym typeface="Arial"/>
                        </a:rPr>
                        <a:t>Toleranc</a:t>
                      </a:r>
                      <a:r>
                        <a:rPr lang="es-ES" sz="3000" dirty="0" err="1">
                          <a:sym typeface="Arial"/>
                        </a:rPr>
                        <a:t>ia</a:t>
                      </a:r>
                      <a:endParaRPr sz="3000" dirty="0"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040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 </a:t>
                      </a:r>
                      <a:r>
                        <a:rPr sz="3000" dirty="0" err="1">
                          <a:sym typeface="Arial"/>
                        </a:rPr>
                        <a:t>Dependenc</a:t>
                      </a:r>
                      <a:r>
                        <a:rPr lang="es-ES" sz="3000" dirty="0" err="1">
                          <a:sym typeface="Arial"/>
                        </a:rPr>
                        <a:t>ia</a:t>
                      </a:r>
                      <a:endParaRPr sz="3000" dirty="0"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0040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 </a:t>
                      </a:r>
                      <a:r>
                        <a:rPr lang="es-ES" sz="3000" dirty="0">
                          <a:sym typeface="Arial"/>
                        </a:rPr>
                        <a:t>Falta de apoyo</a:t>
                      </a:r>
                      <a:r>
                        <a:rPr sz="3000" dirty="0">
                          <a:sym typeface="Arial"/>
                        </a:rPr>
                        <a:t>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0040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 </a:t>
                      </a:r>
                      <a:r>
                        <a:rPr lang="es-ES" sz="3000" dirty="0">
                          <a:sym typeface="Arial"/>
                        </a:rPr>
                        <a:t>Falta de conocimientos</a:t>
                      </a:r>
                      <a:r>
                        <a:rPr sz="3000" dirty="0">
                          <a:sym typeface="Arial"/>
                        </a:rPr>
                        <a:t>: </a:t>
                      </a:r>
                      <a:r>
                        <a:rPr lang="es-ES" sz="3000" dirty="0">
                          <a:sym typeface="Arial"/>
                        </a:rPr>
                        <a:t>¿a quién contactar</a:t>
                      </a:r>
                      <a:r>
                        <a:rPr sz="3000" dirty="0">
                          <a:sym typeface="Arial"/>
                        </a:rPr>
                        <a:t>? </a:t>
                      </a:r>
                      <a:r>
                        <a:rPr lang="es-ES" sz="3000" dirty="0">
                          <a:sym typeface="Arial"/>
                        </a:rPr>
                        <a:t>¿dónde ir</a:t>
                      </a:r>
                      <a:r>
                        <a:rPr sz="3000" dirty="0">
                          <a:sym typeface="Arial"/>
                        </a:rPr>
                        <a:t>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0040">
                <a:tc>
                  <a:txBody>
                    <a:bodyPr/>
                    <a:lstStyle/>
                    <a:p>
                      <a:pPr marR="331470" algn="l" defTabSz="457200">
                        <a:spcBef>
                          <a:spcPts val="800"/>
                        </a:spcBef>
                        <a:defRPr sz="1800"/>
                      </a:pPr>
                      <a:r>
                        <a:rPr sz="3000" dirty="0">
                          <a:sym typeface="Arial"/>
                        </a:rPr>
                        <a:t>- </a:t>
                      </a:r>
                      <a:r>
                        <a:rPr lang="es-ES" sz="3000" dirty="0">
                          <a:sym typeface="Arial"/>
                        </a:rPr>
                        <a:t>Incapaz o reticente a reconocer el ciclo de la violencia</a:t>
                      </a:r>
                      <a:endParaRPr sz="3000" dirty="0"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NUMBERS.png" descr="NUMBE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543" y="159742"/>
            <a:ext cx="9665700" cy="9180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700" y="9500048"/>
            <a:ext cx="6121400" cy="25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3860939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62135A-B831-7A49-9B92-C2AE46E2DDB2}"/>
              </a:ext>
            </a:extLst>
          </p:cNvPr>
          <p:cNvSpPr txBox="1"/>
          <p:nvPr/>
        </p:nvSpPr>
        <p:spPr>
          <a:xfrm>
            <a:off x="-553452" y="9227943"/>
            <a:ext cx="13908505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800" dirty="0"/>
              <a:t>https://</a:t>
            </a:r>
            <a:r>
              <a:rPr lang="fr-FR" sz="800" dirty="0" err="1"/>
              <a:t>violenciagenero.igualdad.gob.es</a:t>
            </a:r>
            <a:r>
              <a:rPr lang="fr-FR" sz="800" dirty="0"/>
              <a:t>/</a:t>
            </a:r>
            <a:r>
              <a:rPr lang="fr-FR" sz="800" dirty="0" err="1"/>
              <a:t>violenciaEnCifras</a:t>
            </a:r>
            <a:r>
              <a:rPr lang="fr-FR" sz="800" dirty="0"/>
              <a:t>/macroencuesta2015/</a:t>
            </a:r>
            <a:r>
              <a:rPr lang="fr-FR" sz="800" dirty="0" err="1"/>
              <a:t>pdf</a:t>
            </a:r>
            <a:r>
              <a:rPr lang="fr-FR" sz="800" dirty="0"/>
              <a:t>/Principales_Resultados_Macroencuesta2019.pdf</a:t>
            </a:r>
            <a:endParaRPr kumimoji="0" lang="fr-FR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ED3D97-2AC6-624E-891C-B205920D3A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1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97" y="1489103"/>
            <a:ext cx="9715500" cy="7188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8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A7026A-9ACC-7948-8FC6-F4089FEF3D5E}"/>
              </a:ext>
            </a:extLst>
          </p:cNvPr>
          <p:cNvSpPr txBox="1"/>
          <p:nvPr/>
        </p:nvSpPr>
        <p:spPr>
          <a:xfrm>
            <a:off x="625642" y="255419"/>
            <a:ext cx="11742821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MACROENCUESTA DE VIOLENCIA</a:t>
            </a:r>
          </a:p>
          <a:p>
            <a:r>
              <a:rPr lang="fr-FR" sz="2800" b="1" dirty="0">
                <a:solidFill>
                  <a:srgbClr val="002060"/>
                </a:solidFill>
              </a:rPr>
              <a:t> CONTRA LA MUJER 2019</a:t>
            </a:r>
            <a:endParaRPr kumimoji="0" lang="fr-FR" sz="28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359940-F85C-9E44-B35D-8ABED1FAB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226" y="268370"/>
            <a:ext cx="2966006" cy="93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31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Feder GS, Hutson M, Ramsay J, et al. . Women exposed to intimate partner violence: expectations and experiences when they encounter health care professionals: a meta-analysis of qualitative studies. Arch Intern Med 2006;166:22–37. 10.1001/archinte.166.1.22…"/>
          <p:cNvSpPr txBox="1"/>
          <p:nvPr/>
        </p:nvSpPr>
        <p:spPr>
          <a:xfrm>
            <a:off x="654640" y="8587251"/>
            <a:ext cx="12122206" cy="669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49577" indent="-149577" algn="l" defTabSz="457200">
              <a:lnSpc>
                <a:spcPts val="2700"/>
              </a:lnSpc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Feder GS, Hutson M, Ramsay J, et al. . Women exposed to intimate partner violence: expectations and experiences when they encounter health care professionals: a meta-analysis of qualitative studies. Arch Intern Med 2006;166:22–37. 10.1001/archinte.166.1.22</a:t>
            </a:r>
          </a:p>
          <a:p>
            <a:pPr marL="149577" indent="-149577" algn="l" defTabSz="457200">
              <a:lnSpc>
                <a:spcPts val="2700"/>
              </a:lnSpc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Hegarty K, Feder G, Ramsay J. Identification of partner abuse in health care settings: Should health professionals be screening? : Roberts G, Hegarty K, Feder G, Intimate partner abuse and health professionals. London, England: Elsevier, 2006:79–92.</a:t>
            </a:r>
          </a:p>
        </p:txBody>
      </p:sp>
      <p:pic>
        <p:nvPicPr>
          <p:cNvPr id="231" name="Captura de pantalla 2020-12-06 a las 0.01.53.png" descr="Captura de pantalla 2020-12-06 a las 0.01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3816" y="-2386"/>
            <a:ext cx="16884517" cy="8182263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Rectángulo"/>
          <p:cNvSpPr/>
          <p:nvPr/>
        </p:nvSpPr>
        <p:spPr>
          <a:xfrm>
            <a:off x="4366554" y="3453985"/>
            <a:ext cx="8731850" cy="3459059"/>
          </a:xfrm>
          <a:prstGeom prst="rect">
            <a:avLst/>
          </a:prstGeom>
          <a:solidFill>
            <a:srgbClr val="FFD579">
              <a:alpha val="4870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3" name="More use of services…"/>
          <p:cNvSpPr txBox="1"/>
          <p:nvPr/>
        </p:nvSpPr>
        <p:spPr>
          <a:xfrm>
            <a:off x="4839545" y="3901112"/>
            <a:ext cx="7785868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buSzPct val="75000"/>
              <a:buFont typeface="Helvetica Neue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s-ES" sz="3200" dirty="0"/>
              <a:t>Mayor uso de los servicios</a:t>
            </a:r>
            <a:endParaRPr sz="3200" dirty="0"/>
          </a:p>
          <a:p>
            <a:pPr marL="457200" indent="-457200" algn="l">
              <a:buSzPct val="75000"/>
              <a:buFont typeface="Helvetica Neue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s-ES" sz="3200" dirty="0"/>
              <a:t>Confianza en los profesionales sanitarios</a:t>
            </a:r>
            <a:endParaRPr sz="3200" dirty="0"/>
          </a:p>
          <a:p>
            <a:pPr marL="457200" indent="-457200" algn="l">
              <a:buSzPct val="75000"/>
              <a:buFont typeface="Helvetica Neue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s-ES" sz="3200" dirty="0"/>
              <a:t>Tendencia a no revelar a menos que se le pregunte específicamente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89447994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828</Words>
  <Application>Microsoft Macintosh PowerPoint</Application>
  <PresentationFormat>Custom</PresentationFormat>
  <Paragraphs>57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Helvetica</vt:lpstr>
      <vt:lpstr>Helvetica Neue</vt:lpstr>
      <vt:lpstr>Helvetica Neue Light</vt:lpstr>
      <vt:lpstr>Helvetica Neue Medium</vt:lpstr>
      <vt:lpstr>Times</vt:lpstr>
      <vt:lpstr>ModernPortfolio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Raquel GOMEZ BRAVO</cp:lastModifiedBy>
  <cp:revision>32</cp:revision>
  <dcterms:modified xsi:type="dcterms:W3CDTF">2021-11-03T16:08:16Z</dcterms:modified>
</cp:coreProperties>
</file>