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CBDAD6-EA2F-43B9-A983-85FC91524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EB26F9F-3517-415D-940F-EDDA1E2BD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50811F-AF4E-41C1-8B7D-FF2535E6E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11AC-12D4-40C6-ACFE-230B55B0AB2D}" type="datetimeFigureOut">
              <a:rPr lang="es-ES" smtClean="0"/>
              <a:t>13/10/2021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331C7B-08A8-4F7C-836D-BFEA9AF8B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1E8CFF-F19D-409A-BB54-AA81F065A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7D9BD-321C-4DD3-9D64-B26CA0A765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749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E355A0-5308-403A-AEDF-070ECEFF6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C0A900-4CE3-4A02-87A9-3806AE638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DC1E99-F11E-49E1-A499-34E8FCBA1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11AC-12D4-40C6-ACFE-230B55B0AB2D}" type="datetimeFigureOut">
              <a:rPr lang="es-ES" smtClean="0"/>
              <a:t>13/10/2021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E73BD1-2A3B-4322-8D8A-99D531879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FFDAFD-1734-4E3E-B5CF-9629B3B34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7D9BD-321C-4DD3-9D64-B26CA0A765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402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938E1D-1889-4596-9141-2F8E3CB81B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F17C35-ACD2-43E0-ADC4-A0303AA40C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BF360F-8BAF-4343-89E2-198685DC2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11AC-12D4-40C6-ACFE-230B55B0AB2D}" type="datetimeFigureOut">
              <a:rPr lang="es-ES" smtClean="0"/>
              <a:t>13/10/2021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EBC2F9-7AC8-4962-949D-2174F9513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EB8C13-E9CF-4DC8-ACDD-C4933D039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7D9BD-321C-4DD3-9D64-B26CA0A765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448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DADCD-905C-4F32-A8C3-7D38D7381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3B42AF-BE4C-489E-8B93-1B563178B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37D812-23E0-4D6C-841C-9EF42CE5E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11AC-12D4-40C6-ACFE-230B55B0AB2D}" type="datetimeFigureOut">
              <a:rPr lang="es-ES" smtClean="0"/>
              <a:t>13/10/2021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2AA1E7-619D-4714-8780-F42A9DEC7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25BC05-C30B-42F9-8960-0146A4AAF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7D9BD-321C-4DD3-9D64-B26CA0A765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257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544AD0-8A74-4FA7-8EF2-F6C908ADC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76BA2B-8DBB-4AC3-B27F-A58643F74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EFF5E0-7DF4-458E-8AB3-A056860DC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11AC-12D4-40C6-ACFE-230B55B0AB2D}" type="datetimeFigureOut">
              <a:rPr lang="es-ES" smtClean="0"/>
              <a:t>13/10/2021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94B525-4823-4E6D-A897-6D3D99353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89E247-6BAF-4BBD-8202-E6C9B672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7D9BD-321C-4DD3-9D64-B26CA0A765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8763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D4FBD1-4427-49C4-BFD8-428048C63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A216F0-3484-45D1-AB88-DE74FA136A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A1EA093-8157-4938-9B62-A6B92FAAC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8ADF9F-C3B4-4F59-82C9-4EC045CB0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11AC-12D4-40C6-ACFE-230B55B0AB2D}" type="datetimeFigureOut">
              <a:rPr lang="es-ES" smtClean="0"/>
              <a:t>13/10/2021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191694-9D6F-4CB2-A989-6533A5536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2E1B36-6F28-4605-9B24-72274331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7D9BD-321C-4DD3-9D64-B26CA0A765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8236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2A9389-F3BF-46E2-8462-885EC93E2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B7287E-FE79-4172-AA54-B77E750C9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27B7A1-8948-48A8-B922-5E27C5FB2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E0680CD-839E-4D59-81B5-BA9FBD9831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B11D235-5B7C-49F8-A436-A559893E1B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CBCF26-EC4A-4AE2-B825-DBCAAA36D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11AC-12D4-40C6-ACFE-230B55B0AB2D}" type="datetimeFigureOut">
              <a:rPr lang="es-ES" smtClean="0"/>
              <a:t>13/10/2021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5223D1A-F357-4436-9CBD-6CAC59C40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7A3D293-FF9C-46D8-A743-6C92D7185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7D9BD-321C-4DD3-9D64-B26CA0A765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632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19E966-DE78-4CB4-BCCD-FF875BE25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9E161A4-2FE0-4A17-97E3-E5509290D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11AC-12D4-40C6-ACFE-230B55B0AB2D}" type="datetimeFigureOut">
              <a:rPr lang="es-ES" smtClean="0"/>
              <a:t>13/10/2021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076F3AA-A4BA-4673-8E17-409B8B140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F84C8A-889C-457E-8E75-B01C5DF3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7D9BD-321C-4DD3-9D64-B26CA0A765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5094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7330484-D188-4EB3-A461-C6A4180DF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11AC-12D4-40C6-ACFE-230B55B0AB2D}" type="datetimeFigureOut">
              <a:rPr lang="es-ES" smtClean="0"/>
              <a:t>13/10/2021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1772DDE-0ACD-4E9D-AC4C-621361375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4254D6C-1C35-4A7E-B88D-3CAD0C115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7D9BD-321C-4DD3-9D64-B26CA0A765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208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D104F-82C4-448D-A0BE-F3F7C4BDE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36282C-D45F-4CEE-B845-049A5BE13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9C225E-C524-4C32-A283-96DC36D1A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F76346-9FCA-4107-B713-43A7FCA16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11AC-12D4-40C6-ACFE-230B55B0AB2D}" type="datetimeFigureOut">
              <a:rPr lang="es-ES" smtClean="0"/>
              <a:t>13/10/2021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7A88FC-8507-40E8-8C2B-2CE187E72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2F865F-4A47-48C4-A457-794950238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7D9BD-321C-4DD3-9D64-B26CA0A765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051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EAA1CB-7E7E-4081-9F40-3F976733D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794C64D-6CBB-49D2-83C3-FB25B4009F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3B1771-BCCE-41F3-A3D5-B869CD1CD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111F59-490A-49FE-B8A5-61BDEE239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11AC-12D4-40C6-ACFE-230B55B0AB2D}" type="datetimeFigureOut">
              <a:rPr lang="es-ES" smtClean="0"/>
              <a:t>13/10/2021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7FE101-51C0-4838-88D3-A89E1708C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00A4D0A-854D-418D-9C1A-2A55A4E41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7D9BD-321C-4DD3-9D64-B26CA0A765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90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092927-FA64-4329-81A3-51469E7A4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4C86FE-9B1A-4D39-B2F1-A2436E41E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2820DC-EF61-46A2-A63B-1396317EF5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111AC-12D4-40C6-ACFE-230B55B0AB2D}" type="datetimeFigureOut">
              <a:rPr lang="es-ES" smtClean="0"/>
              <a:t>13/10/2021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F26AD5-E872-4FC6-8285-06BDE19E8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006D33-0AD8-440D-BE0B-23938E6A05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7D9BD-321C-4DD3-9D64-B26CA0A765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542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41770B-14D8-4166-BC74-9561A8E7E6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02024"/>
            <a:ext cx="9144000" cy="895740"/>
          </a:xfrm>
        </p:spPr>
        <p:txBody>
          <a:bodyPr>
            <a:normAutofit fontScale="90000"/>
          </a:bodyPr>
          <a:lstStyle/>
          <a:p>
            <a:r>
              <a:rPr lang="es-ES" sz="3100" b="1" i="1" dirty="0">
                <a:latin typeface="+mn-lt"/>
              </a:rPr>
              <a:t>LA CRISIS DEL SISTEMA SANITARIO</a:t>
            </a:r>
            <a:br>
              <a:rPr lang="es-ES" sz="3200" b="1" i="1" dirty="0">
                <a:latin typeface="+mn-lt"/>
              </a:rPr>
            </a:br>
            <a:r>
              <a:rPr lang="es-ES" sz="3100" b="1" i="1" dirty="0">
                <a:latin typeface="+mn-lt"/>
              </a:rPr>
              <a:t>¿ES NECESARIA UNA NUEVA LEY GENERAL DE SANIDAD?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AB1B8EB-D01A-4947-990B-E202834B15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32231"/>
          </a:xfrm>
        </p:spPr>
        <p:txBody>
          <a:bodyPr>
            <a:normAutofit/>
          </a:bodyPr>
          <a:lstStyle/>
          <a:p>
            <a:endParaRPr lang="es-ES" dirty="0"/>
          </a:p>
          <a:p>
            <a:endParaRPr lang="es-ES" dirty="0"/>
          </a:p>
          <a:p>
            <a:r>
              <a:rPr lang="es-ES" sz="2000" dirty="0"/>
              <a:t>							</a:t>
            </a:r>
            <a:r>
              <a:rPr lang="es-ES" sz="2000" b="1" i="1" dirty="0"/>
              <a:t>Javier Rey del Castillo</a:t>
            </a:r>
          </a:p>
          <a:p>
            <a:r>
              <a:rPr lang="es-ES" sz="2000" b="1" i="1" dirty="0"/>
              <a:t>						Mesas Redondas NO GRACIAS </a:t>
            </a:r>
          </a:p>
          <a:p>
            <a:r>
              <a:rPr lang="es-ES" sz="2000" b="1" i="1" dirty="0"/>
              <a:t>							13 OCTUBRE 2021</a:t>
            </a:r>
          </a:p>
        </p:txBody>
      </p:sp>
    </p:spTree>
    <p:extLst>
      <p:ext uri="{BB962C8B-B14F-4D97-AF65-F5344CB8AC3E}">
        <p14:creationId xmlns:p14="http://schemas.microsoft.com/office/powerpoint/2010/main" val="3051235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A1EF4-0D39-42C9-AF58-8437635E1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875"/>
            <a:ext cx="10515600" cy="390525"/>
          </a:xfrm>
        </p:spPr>
        <p:txBody>
          <a:bodyPr>
            <a:noAutofit/>
          </a:bodyPr>
          <a:lstStyle/>
          <a:p>
            <a:pPr algn="ctr"/>
            <a:r>
              <a:rPr kumimoji="0" lang="es-E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La raíz de los problemas estructurales en España (II)</a:t>
            </a:r>
            <a:endParaRPr lang="es-ES" sz="2800" b="1" i="1" dirty="0"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3D07DE-E8D5-4D88-A920-1FDEC1667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0" y="923924"/>
            <a:ext cx="11153775" cy="646747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ES" sz="3800" b="1" i="1" dirty="0"/>
              <a:t>3.- Resultados generales  de esos desarrollos legales.</a:t>
            </a:r>
          </a:p>
          <a:p>
            <a:pPr marL="0" indent="0">
              <a:buNone/>
            </a:pPr>
            <a:r>
              <a:rPr lang="es-ES" sz="2400" b="1" i="1" dirty="0"/>
              <a:t>	</a:t>
            </a:r>
            <a:r>
              <a:rPr lang="es-ES" sz="3200" b="1" i="1" dirty="0"/>
              <a:t>3.1.- La afirmación </a:t>
            </a:r>
            <a:r>
              <a:rPr lang="es-ES" sz="3200" b="1" i="1" u="sng" dirty="0"/>
              <a:t>falsa</a:t>
            </a:r>
            <a:r>
              <a:rPr lang="es-ES" sz="3200" b="1" i="1" dirty="0"/>
              <a:t> de que la sanidad es (sólo) competencia de las CCAA.</a:t>
            </a:r>
          </a:p>
          <a:p>
            <a:pPr marL="0" indent="0" algn="just">
              <a:buNone/>
            </a:pPr>
            <a:r>
              <a:rPr lang="es-ES" sz="3200" b="1" i="1" dirty="0"/>
              <a:t>	3.2.- Consideración exclusiva del valor económico de la sanidad (más del 37,5%  en 	promedio del presupuesto y el gasto de cada CA) y no del acceso universal e igual a la 	atención 	sanitaria como instrumento de solidaridad y equidad. </a:t>
            </a:r>
          </a:p>
          <a:p>
            <a:pPr marL="0" indent="0">
              <a:buNone/>
            </a:pPr>
            <a:endParaRPr lang="es-ES" sz="2400" b="1" i="1" dirty="0"/>
          </a:p>
          <a:p>
            <a:pPr marL="0" indent="0">
              <a:buNone/>
            </a:pPr>
            <a:r>
              <a:rPr lang="es-ES" sz="3800" b="1" i="1" dirty="0"/>
              <a:t>4.- Otras consecuencias de los desarrollos legales descritos.</a:t>
            </a:r>
          </a:p>
          <a:p>
            <a:pPr marL="0" indent="0">
              <a:buNone/>
            </a:pPr>
            <a:r>
              <a:rPr lang="es-ES" sz="2400" b="1" i="1" dirty="0"/>
              <a:t>	</a:t>
            </a:r>
            <a:r>
              <a:rPr lang="es-ES" sz="3200" b="1" i="1" dirty="0"/>
              <a:t>4.1.- Los problemas funcionales y de desigualdad puestos de manifiesto durante la pandemia.</a:t>
            </a:r>
          </a:p>
          <a:p>
            <a:pPr marL="0" indent="0">
              <a:buNone/>
            </a:pPr>
            <a:r>
              <a:rPr lang="es-ES" sz="3200" b="1" i="1" dirty="0"/>
              <a:t>	4.2.- El deterioro estructural del </a:t>
            </a:r>
            <a:r>
              <a:rPr lang="es-ES" sz="3200" b="1" i="1" dirty="0" err="1"/>
              <a:t>Mº</a:t>
            </a:r>
            <a:r>
              <a:rPr lang="es-ES" sz="3200" b="1" i="1" dirty="0"/>
              <a:t> de Sanidad como órgano de dirección de las políticas 	sanitarias del país, al que se priva de competencias propias:</a:t>
            </a:r>
          </a:p>
          <a:p>
            <a:pPr marL="0" indent="0" algn="just">
              <a:buNone/>
            </a:pPr>
            <a:r>
              <a:rPr lang="es-ES" sz="2000" b="1" i="1" dirty="0"/>
              <a:t>		</a:t>
            </a:r>
            <a:r>
              <a:rPr lang="es-ES" sz="2600" b="1" i="1" dirty="0"/>
              <a:t>4.2.1.- El reconocimiento del derecho a la protección sanitaria por el INSS.</a:t>
            </a:r>
          </a:p>
          <a:p>
            <a:pPr marL="0" indent="0" algn="just">
              <a:buNone/>
            </a:pPr>
            <a:r>
              <a:rPr lang="es-ES" sz="2600" b="1" i="1" dirty="0"/>
              <a:t>		4.2.2.- La gestión sanitaria independiente de la Mutualidades por los Mos. respectivos.</a:t>
            </a:r>
          </a:p>
          <a:p>
            <a:pPr marL="0" indent="0" algn="just">
              <a:buNone/>
            </a:pPr>
            <a:r>
              <a:rPr lang="es-ES" sz="2600" b="1" i="1" dirty="0"/>
              <a:t>		4.2.3.- La distribución de la financiación sanitaria por el </a:t>
            </a:r>
            <a:r>
              <a:rPr lang="es-ES" sz="2600" b="1" i="1" dirty="0" err="1"/>
              <a:t>Mº</a:t>
            </a:r>
            <a:r>
              <a:rPr lang="es-ES" sz="2600" b="1" i="1" dirty="0"/>
              <a:t> de Hacienda sin ningún control ni información 		de su utilización.</a:t>
            </a:r>
          </a:p>
          <a:p>
            <a:pPr marL="0" indent="0" algn="just">
              <a:buNone/>
            </a:pPr>
            <a:r>
              <a:rPr lang="es-ES" sz="2600" b="1" i="1" dirty="0"/>
              <a:t>		4.2.4.- Las políticas de fijación de precios de medicamentos para el SNS con el criterio dominante de los Mos. 		de Hacienda, Economía,  e Industria.</a:t>
            </a:r>
          </a:p>
          <a:p>
            <a:pPr marL="0" indent="0" algn="just">
              <a:buNone/>
            </a:pPr>
            <a:r>
              <a:rPr lang="es-ES" sz="2600" b="1" i="1" dirty="0"/>
              <a:t>		4.2.5.- La dirección de las políticas de Salud Pública e investigación sanitaria por el </a:t>
            </a:r>
            <a:r>
              <a:rPr lang="es-ES" sz="2600" b="1" i="1" dirty="0" err="1"/>
              <a:t>Mº</a:t>
            </a:r>
            <a:r>
              <a:rPr lang="es-ES" sz="2600" b="1" i="1" dirty="0"/>
              <a:t> de Ciencia e 		Innovación. </a:t>
            </a:r>
          </a:p>
          <a:p>
            <a:pPr marL="0" indent="0">
              <a:buNone/>
            </a:pPr>
            <a:r>
              <a:rPr lang="es-ES" sz="1800" b="1" i="1" dirty="0"/>
              <a:t>	</a:t>
            </a:r>
            <a:r>
              <a:rPr lang="es-ES" sz="3200" b="1" i="1" dirty="0"/>
              <a:t>4.3.- El sometimiento “feudal” de la gestión sanitaria autonómica a los intereses locales frente 	al valor solidario de la sanidad como servicio público universal.</a:t>
            </a:r>
          </a:p>
          <a:p>
            <a:pPr marL="0" indent="0">
              <a:buNone/>
            </a:pPr>
            <a:r>
              <a:rPr lang="es-ES" sz="3200" b="1" i="1" dirty="0"/>
              <a:t> </a:t>
            </a:r>
          </a:p>
          <a:p>
            <a:pPr marL="0" indent="0">
              <a:buNone/>
            </a:pPr>
            <a:r>
              <a:rPr lang="es-ES" sz="2000" b="1" i="1" dirty="0"/>
              <a:t>  </a:t>
            </a:r>
            <a:r>
              <a:rPr lang="es-ES" sz="2400" b="1" i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32666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5EF979-B616-476F-A4E0-BF5A27087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200"/>
            <a:ext cx="10515600" cy="685800"/>
          </a:xfrm>
        </p:spPr>
        <p:txBody>
          <a:bodyPr>
            <a:normAutofit/>
          </a:bodyPr>
          <a:lstStyle/>
          <a:p>
            <a:pPr algn="ctr"/>
            <a:r>
              <a:rPr lang="es-ES" sz="2800" b="1" i="1" dirty="0">
                <a:latin typeface="+mn-lt"/>
              </a:rPr>
              <a:t>La alternativa necesaria tras la pandemia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425810-B59C-48A8-A8E1-CBA357AF1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7287"/>
            <a:ext cx="10515600" cy="59345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400" b="1" i="1" dirty="0"/>
              <a:t>1.- Una nueva Ley de medidas extraordinarias en materia de Salud Pública, con nivel de ley orgánica.</a:t>
            </a:r>
          </a:p>
          <a:p>
            <a:pPr marL="0" indent="0">
              <a:buNone/>
            </a:pPr>
            <a:endParaRPr lang="es-ES" sz="2400" b="1" i="1" dirty="0"/>
          </a:p>
          <a:p>
            <a:pPr marL="0" indent="0" algn="just">
              <a:buNone/>
            </a:pPr>
            <a:r>
              <a:rPr lang="es-ES" sz="2400" b="1" i="1" dirty="0"/>
              <a:t>2.- Una nueva Ley general de Sanidad (¿única?) de carácter federal, para regular la organización y gestión de los servicios de Salud Pública y del SNS, incluyendo un cambio en el sistema de financiación sanitaria.</a:t>
            </a:r>
          </a:p>
          <a:p>
            <a:pPr marL="0" indent="0">
              <a:buNone/>
            </a:pPr>
            <a:endParaRPr lang="es-ES" sz="2400" b="1" i="1" dirty="0"/>
          </a:p>
          <a:p>
            <a:pPr marL="0" indent="0" algn="just">
              <a:buNone/>
            </a:pPr>
            <a:r>
              <a:rPr lang="es-ES" sz="2400" b="1" i="1" dirty="0"/>
              <a:t>3.- Rechazo de la política de “parches”: como la creación de una Agencia de Salud Pública; la distribución no planificada, controlada, ni coordinada de fondos para mejorar la dotación tecnológica del SNS; una reforma sólo presupuestaria de la atención primaria dejada a su desarrollo por las CCAA; o la creación de un </a:t>
            </a:r>
            <a:r>
              <a:rPr lang="es-ES" sz="2400" b="1" i="1" dirty="0" err="1"/>
              <a:t>HispaNICE</a:t>
            </a:r>
            <a:r>
              <a:rPr lang="es-ES" sz="2400" b="1" i="1" dirty="0"/>
              <a:t>.</a:t>
            </a:r>
          </a:p>
          <a:p>
            <a:pPr marL="0" indent="0">
              <a:buNone/>
            </a:pPr>
            <a:endParaRPr lang="es-ES" sz="2400" b="1" i="1" dirty="0"/>
          </a:p>
          <a:p>
            <a:pPr marL="0" indent="0">
              <a:buNone/>
            </a:pPr>
            <a:r>
              <a:rPr lang="es-ES" sz="2400" b="1" i="1" dirty="0"/>
              <a:t>4.-  Las dificultades previsibles de una nueva regulación.</a:t>
            </a:r>
          </a:p>
          <a:p>
            <a:pPr marL="0" indent="0">
              <a:buNone/>
            </a:pPr>
            <a:r>
              <a:rPr lang="es-ES" sz="2400" b="1" i="1" dirty="0"/>
              <a:t>	</a:t>
            </a:r>
            <a:r>
              <a:rPr lang="es-ES" sz="2000" b="1" i="1" dirty="0"/>
              <a:t>4.1.- La evolución de las posiciones y propuestas del Gobierno durante la pandemia.</a:t>
            </a:r>
          </a:p>
          <a:p>
            <a:pPr marL="0" indent="0">
              <a:buNone/>
            </a:pPr>
            <a:r>
              <a:rPr lang="es-ES" sz="2000" b="1" i="1" dirty="0"/>
              <a:t>	4.2.- Los intereses contrarios a la “federalización” del SNS. </a:t>
            </a:r>
          </a:p>
        </p:txBody>
      </p:sp>
    </p:spTree>
    <p:extLst>
      <p:ext uri="{BB962C8B-B14F-4D97-AF65-F5344CB8AC3E}">
        <p14:creationId xmlns:p14="http://schemas.microsoft.com/office/powerpoint/2010/main" val="1287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4B9BAC-065D-4EA9-9C19-E8B73CD1F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613"/>
            <a:ext cx="10515600" cy="1548075"/>
          </a:xfrm>
        </p:spPr>
        <p:txBody>
          <a:bodyPr>
            <a:normAutofit/>
          </a:bodyPr>
          <a:lstStyle/>
          <a:p>
            <a:pPr algn="ctr"/>
            <a:r>
              <a:rPr lang="es-ES" sz="2800" b="1" i="1" dirty="0">
                <a:latin typeface="+mn-lt"/>
              </a:rPr>
              <a:t>LA CRISIS DEL SISTEMA SANITARIO, ¿QUÉ CRISIS?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D4C93D-E25B-4B36-9288-C0F283350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3908"/>
            <a:ext cx="10515600" cy="5427677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ES" sz="5000" b="1" i="1" dirty="0"/>
              <a:t>El sistema sanitario español, ¿uno de los mejores sistemas sanitarios del mundo o un sistema en crisis? ¿Qué elementos de comparación?.</a:t>
            </a:r>
          </a:p>
          <a:p>
            <a:pPr algn="just">
              <a:lnSpc>
                <a:spcPct val="120000"/>
              </a:lnSpc>
            </a:pPr>
            <a:endParaRPr lang="es-ES" sz="5000" b="1" i="1" dirty="0"/>
          </a:p>
          <a:p>
            <a:pPr algn="just">
              <a:lnSpc>
                <a:spcPct val="120000"/>
              </a:lnSpc>
            </a:pPr>
            <a:endParaRPr lang="es-ES" sz="5000" b="1" i="1" dirty="0"/>
          </a:p>
          <a:p>
            <a:pPr algn="just">
              <a:lnSpc>
                <a:spcPct val="120000"/>
              </a:lnSpc>
            </a:pPr>
            <a:r>
              <a:rPr lang="es-ES" sz="5000" b="1" i="1" dirty="0"/>
              <a:t>La pandemia, un “test de stress” igual para todos los sistemas sanitarios, con una respuesta y unos resultados desiguales.</a:t>
            </a:r>
          </a:p>
          <a:p>
            <a:pPr algn="just">
              <a:lnSpc>
                <a:spcPct val="120000"/>
              </a:lnSpc>
            </a:pPr>
            <a:endParaRPr lang="es-ES" sz="5000" b="1" i="1" dirty="0"/>
          </a:p>
          <a:p>
            <a:pPr algn="just">
              <a:lnSpc>
                <a:spcPct val="120000"/>
              </a:lnSpc>
            </a:pPr>
            <a:endParaRPr lang="es-ES" sz="5000" b="1" i="1" dirty="0"/>
          </a:p>
          <a:p>
            <a:pPr algn="just">
              <a:lnSpc>
                <a:spcPct val="120000"/>
              </a:lnSpc>
            </a:pPr>
            <a:r>
              <a:rPr lang="es-ES" sz="5000" b="1" i="1" dirty="0"/>
              <a:t>Un resultado peculiar del análisis de la pandemia: los países más desarrollados,  teóricamente los mejor preparados para afrontar una emergencia sanitaria, los más afectados por las primeras oleadas pandémicas, en términos de contagios y mortalidad, antes de disponer de vacunas para combatirla. </a:t>
            </a:r>
          </a:p>
          <a:p>
            <a:endParaRPr lang="es-ES" sz="2400" b="1" i="1" dirty="0"/>
          </a:p>
          <a:p>
            <a:pPr marL="0" indent="0">
              <a:buNone/>
            </a:pPr>
            <a:endParaRPr lang="es-ES" sz="2400" b="1" i="1" dirty="0"/>
          </a:p>
          <a:p>
            <a:pPr marL="0" indent="0">
              <a:buNone/>
            </a:pPr>
            <a:r>
              <a:rPr lang="es-ES" sz="2400" b="1" i="1" dirty="0"/>
              <a:t>  </a:t>
            </a:r>
          </a:p>
          <a:p>
            <a:endParaRPr lang="es-ES" sz="2000" b="1" i="1" dirty="0"/>
          </a:p>
          <a:p>
            <a:endParaRPr lang="es-ES" sz="2000" b="1" i="1" dirty="0"/>
          </a:p>
        </p:txBody>
      </p:sp>
    </p:spTree>
    <p:extLst>
      <p:ext uri="{BB962C8B-B14F-4D97-AF65-F5344CB8AC3E}">
        <p14:creationId xmlns:p14="http://schemas.microsoft.com/office/powerpoint/2010/main" val="4090398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09610A-88BA-4141-894F-6E1311A20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2800" b="1" i="1" dirty="0">
                <a:latin typeface="+mn-lt"/>
              </a:rPr>
              <a:t>RAZONES PARA ESA OBSERVACIÓN CONTRADICTORIA (I)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DF2DD2-2DEA-499F-BD47-4CA023EA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b="1" i="1" dirty="0"/>
              <a:t>Las políticas tradicionales  de aislamiento, reducción de la movilidad y el contacto social, únicos instrumentos iniciales posibles para afrontar la pandemia.</a:t>
            </a:r>
          </a:p>
          <a:p>
            <a:endParaRPr lang="es-ES" sz="2000" b="1" i="1" dirty="0"/>
          </a:p>
          <a:p>
            <a:pPr lvl="1"/>
            <a:endParaRPr lang="es-ES" sz="1600" b="1" i="1" dirty="0"/>
          </a:p>
          <a:p>
            <a:pPr lvl="1"/>
            <a:r>
              <a:rPr lang="es-ES" sz="2000" b="1" i="1" dirty="0"/>
              <a:t>Carácter no homogéneo de este tipo de medidas, y ausencia de un “patrón científico único” de aplicación.</a:t>
            </a:r>
          </a:p>
          <a:p>
            <a:pPr lvl="1"/>
            <a:endParaRPr lang="es-ES" sz="2000" b="1" i="1" dirty="0"/>
          </a:p>
          <a:p>
            <a:pPr lvl="1"/>
            <a:endParaRPr lang="es-ES" sz="2000" b="1" i="1" dirty="0"/>
          </a:p>
          <a:p>
            <a:pPr lvl="1"/>
            <a:r>
              <a:rPr lang="es-ES" sz="2000" b="1" i="1" dirty="0"/>
              <a:t>Políticas de “mitigación” frente a políticas de “eliminación”.</a:t>
            </a:r>
          </a:p>
          <a:p>
            <a:pPr lvl="1"/>
            <a:endParaRPr lang="es-ES" sz="2000" b="1" i="1" dirty="0"/>
          </a:p>
          <a:p>
            <a:pPr lvl="1"/>
            <a:endParaRPr lang="es-ES" sz="2000" b="1" i="1" dirty="0"/>
          </a:p>
          <a:p>
            <a:pPr lvl="1"/>
            <a:r>
              <a:rPr lang="es-ES" sz="2000" b="1" i="1" dirty="0"/>
              <a:t>Dificultades para su aplicación por los países más desarrollados: economía frente a salud, un dilema que genera tensiones en todos ellos.</a:t>
            </a:r>
          </a:p>
        </p:txBody>
      </p:sp>
    </p:spTree>
    <p:extLst>
      <p:ext uri="{BB962C8B-B14F-4D97-AF65-F5344CB8AC3E}">
        <p14:creationId xmlns:p14="http://schemas.microsoft.com/office/powerpoint/2010/main" val="2954318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9A8F46-6E0A-4230-BF4A-136D18B51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7171"/>
            <a:ext cx="10515600" cy="763397"/>
          </a:xfrm>
        </p:spPr>
        <p:txBody>
          <a:bodyPr>
            <a:normAutofit fontScale="90000"/>
          </a:bodyPr>
          <a:lstStyle/>
          <a:p>
            <a:pPr algn="ctr"/>
            <a:br>
              <a:rPr lang="es-ES" sz="2800" b="1" i="1" dirty="0">
                <a:latin typeface="+mn-lt"/>
              </a:rPr>
            </a:br>
            <a:r>
              <a:rPr lang="es-ES" sz="3100" b="1" i="1" dirty="0">
                <a:latin typeface="+mn-lt"/>
              </a:rPr>
              <a:t>Razones para esa observación contradictoria (II)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E1A026-E94A-466A-A690-B7F5B29F9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4576"/>
            <a:ext cx="10515600" cy="4689446"/>
          </a:xfrm>
        </p:spPr>
        <p:txBody>
          <a:bodyPr>
            <a:normAutofit/>
          </a:bodyPr>
          <a:lstStyle/>
          <a:p>
            <a:pPr algn="just"/>
            <a:r>
              <a:rPr lang="es-ES" sz="2400" b="1" i="1" dirty="0"/>
              <a:t>La evidencia de problemas estructurales comunes en los países más desarrollados (1).</a:t>
            </a:r>
          </a:p>
          <a:p>
            <a:pPr algn="just"/>
            <a:endParaRPr lang="es-ES" sz="2400" b="1" i="1" dirty="0"/>
          </a:p>
          <a:p>
            <a:pPr lvl="1" algn="just"/>
            <a:r>
              <a:rPr lang="es-ES" b="1" i="1" dirty="0"/>
              <a:t>Limitaciones presupuestarias, problemas organizativos y teóricos de los servicios de Salud Pública y vigilancia epidemiológica  en todos esos países. </a:t>
            </a:r>
          </a:p>
          <a:p>
            <a:pPr lvl="1" algn="just"/>
            <a:endParaRPr lang="es-ES" sz="2000" b="1" i="1" dirty="0"/>
          </a:p>
          <a:p>
            <a:pPr lvl="1" algn="just"/>
            <a:endParaRPr lang="es-ES" sz="2000" b="1" i="1" dirty="0"/>
          </a:p>
          <a:p>
            <a:pPr lvl="1" algn="just"/>
            <a:r>
              <a:rPr lang="es-ES" sz="2000" b="1" i="1" dirty="0"/>
              <a:t>Escasez y carencias  de producción propia y dotación de los instrumentos de protección necesarios para evitar los contagios (</a:t>
            </a:r>
            <a:r>
              <a:rPr lang="es-ES" sz="2000" b="1" i="1" dirty="0" err="1"/>
              <a:t>EPIs</a:t>
            </a:r>
            <a:r>
              <a:rPr lang="es-ES" sz="2000" b="1" i="1" dirty="0"/>
              <a:t>) y para el tratamiento sintomático de los pacientes más afectados (respiradores).</a:t>
            </a:r>
          </a:p>
          <a:p>
            <a:pPr lvl="1" algn="just"/>
            <a:endParaRPr lang="es-ES" sz="2000" b="1" i="1" dirty="0"/>
          </a:p>
          <a:p>
            <a:pPr lvl="1" algn="just"/>
            <a:endParaRPr lang="es-ES" sz="2000" b="1" i="1" dirty="0"/>
          </a:p>
          <a:p>
            <a:pPr lvl="1" algn="just"/>
            <a:r>
              <a:rPr lang="es-ES" sz="2000" b="1" i="1" dirty="0"/>
              <a:t>Limitación de camas de </a:t>
            </a:r>
            <a:r>
              <a:rPr lang="es-ES" sz="2000" b="1" i="1" dirty="0" err="1"/>
              <a:t>UCIs</a:t>
            </a:r>
            <a:r>
              <a:rPr lang="es-ES" sz="2000" b="1" i="1" dirty="0"/>
              <a:t> en todos los países.</a:t>
            </a:r>
          </a:p>
          <a:p>
            <a:pPr lvl="1" algn="just"/>
            <a:endParaRPr lang="es-ES" sz="2000" b="1" i="1" dirty="0"/>
          </a:p>
          <a:p>
            <a:pPr lvl="1" algn="just"/>
            <a:endParaRPr lang="es-ES" sz="2000" b="1" i="1" dirty="0"/>
          </a:p>
          <a:p>
            <a:endParaRPr lang="es-ES" sz="2000" b="1" i="1" dirty="0"/>
          </a:p>
          <a:p>
            <a:endParaRPr lang="es-ES" sz="2000" b="1" i="1" dirty="0"/>
          </a:p>
          <a:p>
            <a:endParaRPr lang="es-ES" sz="2000" b="1" i="1" dirty="0"/>
          </a:p>
          <a:p>
            <a:endParaRPr lang="es-ES" sz="2000" b="1" i="1" dirty="0"/>
          </a:p>
        </p:txBody>
      </p:sp>
    </p:spTree>
    <p:extLst>
      <p:ext uri="{BB962C8B-B14F-4D97-AF65-F5344CB8AC3E}">
        <p14:creationId xmlns:p14="http://schemas.microsoft.com/office/powerpoint/2010/main" val="2762841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80E727-53B2-4B52-A369-91E2EF7F1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55009"/>
          </a:xfrm>
        </p:spPr>
        <p:txBody>
          <a:bodyPr>
            <a:normAutofit/>
          </a:bodyPr>
          <a:lstStyle/>
          <a:p>
            <a:pPr algn="ctr"/>
            <a:r>
              <a:rPr kumimoji="0" lang="es-E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Razones para esa observación contradictoria (II)</a:t>
            </a:r>
            <a:endParaRPr lang="es-ES" sz="2800" b="1" i="1" dirty="0"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D3384D-FBDE-493A-8B47-F8AFD3D28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9508"/>
            <a:ext cx="10515600" cy="6069434"/>
          </a:xfr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evidencia de problemas estructurales comunes en los países más desarrollados (2).</a:t>
            </a:r>
          </a:p>
          <a:p>
            <a:pPr lvl="1" algn="just">
              <a:spcBef>
                <a:spcPts val="1000"/>
              </a:spcBef>
              <a:defRPr/>
            </a:pPr>
            <a:endParaRPr kumimoji="0" lang="es-ES" sz="2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1" algn="just">
              <a:spcBef>
                <a:spcPts val="1000"/>
              </a:spcBef>
              <a:defRPr/>
            </a:pPr>
            <a:r>
              <a:rPr kumimoji="0" lang="es-E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Desigualdades territoriales y sociales  en muchos países en el acceso a servicios sanitarios , con ventajas comparativas de países de servicios de salud públicos y universales.</a:t>
            </a:r>
          </a:p>
          <a:p>
            <a:pPr lvl="1" algn="just">
              <a:spcBef>
                <a:spcPts val="1000"/>
              </a:spcBef>
              <a:defRPr/>
            </a:pPr>
            <a:endParaRPr lang="es-ES" sz="2000" b="1" i="1" dirty="0">
              <a:solidFill>
                <a:prstClr val="black"/>
              </a:solidFill>
              <a:latin typeface="Calibri" panose="020F0502020204030204"/>
            </a:endParaRPr>
          </a:p>
          <a:p>
            <a:pPr lvl="1" algn="just">
              <a:spcBef>
                <a:spcPts val="1000"/>
              </a:spcBef>
              <a:defRPr/>
            </a:pPr>
            <a:r>
              <a:rPr kumimoji="0" lang="es-E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Modelo común de atención “asilar” a la población de mayor riesgo (relacionado con la edad), facilitadora del contacto masivo y la alta mortalidad de esos grupos de población.</a:t>
            </a:r>
          </a:p>
          <a:p>
            <a:pPr lvl="1" algn="just">
              <a:spcBef>
                <a:spcPts val="1000"/>
              </a:spcBef>
              <a:defRPr/>
            </a:pPr>
            <a:endParaRPr lang="es-ES" sz="2000" b="1" i="1" dirty="0">
              <a:solidFill>
                <a:prstClr val="black"/>
              </a:solidFill>
              <a:latin typeface="Calibri" panose="020F0502020204030204"/>
            </a:endParaRPr>
          </a:p>
          <a:p>
            <a:pPr lvl="1" algn="just">
              <a:spcBef>
                <a:spcPts val="1000"/>
              </a:spcBef>
              <a:defRPr/>
            </a:pPr>
            <a:r>
              <a:rPr kumimoji="0" lang="es-E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Carencias en el acceso a productos farmacéuticos de tratamiento sintomático no sometidos a patentes, y desigualdades en el acceso a la innovación e investigación en productos farmacéuticos, en manos de compañías transnacionales. </a:t>
            </a:r>
          </a:p>
          <a:p>
            <a:pPr lvl="1" algn="just">
              <a:spcBef>
                <a:spcPts val="1000"/>
              </a:spcBef>
              <a:defRPr/>
            </a:pPr>
            <a:endParaRPr lang="es-ES" sz="2000" b="1" i="1" dirty="0">
              <a:solidFill>
                <a:prstClr val="black"/>
              </a:solidFill>
              <a:latin typeface="Calibri" panose="020F0502020204030204"/>
            </a:endParaRPr>
          </a:p>
          <a:p>
            <a:pPr lvl="1" algn="just">
              <a:spcBef>
                <a:spcPts val="1000"/>
              </a:spcBef>
              <a:defRPr/>
            </a:pPr>
            <a:r>
              <a:rPr kumimoji="0" lang="es-E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Aspectos políticos de la respuesta a la pandemia.</a:t>
            </a:r>
          </a:p>
          <a:p>
            <a:pPr lvl="2" algn="just">
              <a:spcBef>
                <a:spcPts val="1000"/>
              </a:spcBef>
              <a:defRPr/>
            </a:pPr>
            <a:r>
              <a:rPr lang="es-ES" b="1" i="1" dirty="0">
                <a:solidFill>
                  <a:prstClr val="black"/>
                </a:solidFill>
                <a:latin typeface="Calibri" panose="020F0502020204030204"/>
              </a:rPr>
              <a:t>La confianza en los gobiernos y la polarización política.</a:t>
            </a:r>
          </a:p>
          <a:p>
            <a:pPr lvl="2" algn="just">
              <a:spcBef>
                <a:spcPts val="1000"/>
              </a:spcBef>
              <a:defRPr/>
            </a:pPr>
            <a:r>
              <a:rPr lang="es-ES" b="1" i="1" dirty="0">
                <a:solidFill>
                  <a:prstClr val="black"/>
                </a:solidFill>
                <a:latin typeface="Calibri" panose="020F0502020204030204"/>
              </a:rPr>
              <a:t>Estados unitarios frente a estados compuestos.</a:t>
            </a:r>
          </a:p>
          <a:p>
            <a:pPr lvl="2" algn="just">
              <a:spcBef>
                <a:spcPts val="1000"/>
              </a:spcBef>
              <a:defRPr/>
            </a:pPr>
            <a:endParaRPr kumimoji="0" lang="es-E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1" algn="just">
              <a:spcBef>
                <a:spcPts val="1000"/>
              </a:spcBef>
              <a:defRPr/>
            </a:pPr>
            <a:endParaRPr lang="es-ES" sz="2000" b="1" i="1" dirty="0">
              <a:solidFill>
                <a:prstClr val="black"/>
              </a:solidFill>
              <a:latin typeface="Calibri" panose="020F0502020204030204"/>
            </a:endParaRPr>
          </a:p>
          <a:p>
            <a:pPr lvl="1" algn="just">
              <a:spcBef>
                <a:spcPts val="1000"/>
              </a:spcBef>
              <a:defRPr/>
            </a:pPr>
            <a:endParaRPr kumimoji="0" lang="es-ES" sz="2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1" algn="just">
              <a:spcBef>
                <a:spcPts val="1000"/>
              </a:spcBef>
              <a:defRPr/>
            </a:pPr>
            <a:endParaRPr lang="es-ES" sz="2000" b="1" i="1" dirty="0">
              <a:solidFill>
                <a:prstClr val="black"/>
              </a:solidFill>
              <a:latin typeface="Calibri" panose="020F0502020204030204"/>
            </a:endParaRPr>
          </a:p>
          <a:p>
            <a:pPr lvl="1" algn="just">
              <a:spcBef>
                <a:spcPts val="1000"/>
              </a:spcBef>
              <a:defRPr/>
            </a:pPr>
            <a:endParaRPr kumimoji="0" lang="es-ES" sz="2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4308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CCBA4F-9933-4401-8C49-1B5A4C36F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894"/>
            <a:ext cx="10515600" cy="763398"/>
          </a:xfrm>
        </p:spPr>
        <p:txBody>
          <a:bodyPr>
            <a:normAutofit/>
          </a:bodyPr>
          <a:lstStyle/>
          <a:p>
            <a:pPr algn="ctr"/>
            <a:r>
              <a:rPr lang="es-ES" sz="2800" b="1" i="1" dirty="0">
                <a:latin typeface="+mn-lt"/>
              </a:rPr>
              <a:t>La respuesta a la pandemia en España (1)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18D706-A3D0-4B4F-A03D-6BC8E229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3850"/>
            <a:ext cx="10515600" cy="5377342"/>
          </a:xfrm>
        </p:spPr>
        <p:txBody>
          <a:bodyPr>
            <a:normAutofit/>
          </a:bodyPr>
          <a:lstStyle/>
          <a:p>
            <a:r>
              <a:rPr lang="es-ES" sz="2400" b="1" i="1" dirty="0"/>
              <a:t>Un desarrollo contradictorio y confuso de las medidas de aislamiento y reducción del contacto social.</a:t>
            </a:r>
          </a:p>
          <a:p>
            <a:endParaRPr lang="es-ES" sz="2400" b="1" i="1" dirty="0"/>
          </a:p>
          <a:p>
            <a:pPr lvl="1"/>
            <a:r>
              <a:rPr lang="es-ES" sz="2000" b="1" i="1" dirty="0"/>
              <a:t>El curso temporal de las medidas: la declaración de los estados de alarma, y la atribución de la competencia para adoptar las medidas a las CCAA.</a:t>
            </a:r>
          </a:p>
          <a:p>
            <a:pPr lvl="1"/>
            <a:endParaRPr lang="es-ES" sz="2000" b="1" i="1" dirty="0"/>
          </a:p>
          <a:p>
            <a:pPr lvl="1"/>
            <a:endParaRPr lang="es-ES" sz="2000" b="1" i="1" dirty="0"/>
          </a:p>
          <a:p>
            <a:pPr lvl="1"/>
            <a:r>
              <a:rPr lang="es-ES" sz="2000" b="1" i="1" dirty="0"/>
              <a:t>La adopción de este tipo de medidas, el centro de la polémica política estimulada por la polarización.</a:t>
            </a:r>
          </a:p>
          <a:p>
            <a:pPr lvl="1"/>
            <a:endParaRPr lang="es-ES" sz="2000" b="1" i="1" dirty="0"/>
          </a:p>
          <a:p>
            <a:pPr lvl="1"/>
            <a:endParaRPr lang="es-ES" sz="2000" b="1" i="1" dirty="0"/>
          </a:p>
          <a:p>
            <a:pPr lvl="1"/>
            <a:r>
              <a:rPr lang="es-ES" sz="2000" b="1" i="1" dirty="0"/>
              <a:t>El resultado en términos de desconfianza en todos los gobiernos, que, unido a la “fatiga pandémica”, condujo a la tendencia al incumplimiento de las medidas adoptadas en diferentes territorios.</a:t>
            </a:r>
          </a:p>
        </p:txBody>
      </p:sp>
    </p:spTree>
    <p:extLst>
      <p:ext uri="{BB962C8B-B14F-4D97-AF65-F5344CB8AC3E}">
        <p14:creationId xmlns:p14="http://schemas.microsoft.com/office/powerpoint/2010/main" val="3931402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ADCD28-8A28-4D65-9E02-3142F66D6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351"/>
            <a:ext cx="10515600" cy="571499"/>
          </a:xfrm>
        </p:spPr>
        <p:txBody>
          <a:bodyPr>
            <a:normAutofit/>
          </a:bodyPr>
          <a:lstStyle/>
          <a:p>
            <a:pPr algn="ctr"/>
            <a:r>
              <a:rPr lang="es-ES" sz="2800" b="1" i="1" dirty="0">
                <a:latin typeface="+mn-lt"/>
              </a:rPr>
              <a:t>La respuesta a la pandemia en España (2)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0BE0C1-51C0-43F4-9CCD-507E9AA2A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8200"/>
            <a:ext cx="10515600" cy="5886449"/>
          </a:xfrm>
        </p:spPr>
        <p:txBody>
          <a:bodyPr>
            <a:normAutofit lnSpcReduction="10000"/>
          </a:bodyPr>
          <a:lstStyle/>
          <a:p>
            <a:r>
              <a:rPr lang="es-ES" sz="2400" b="1" i="1" dirty="0"/>
              <a:t>Los problemas estructurales en España (1).</a:t>
            </a:r>
          </a:p>
          <a:p>
            <a:endParaRPr lang="es-ES" sz="2400" b="1" i="1" dirty="0"/>
          </a:p>
          <a:p>
            <a:pPr lvl="1"/>
            <a:r>
              <a:rPr lang="es-ES" b="1" i="1" dirty="0"/>
              <a:t>El desarrollo de los servicios de Salud Pública centrales y autonómicos y sus peculiaridades.</a:t>
            </a:r>
          </a:p>
          <a:p>
            <a:pPr lvl="1"/>
            <a:endParaRPr lang="es-ES" b="1" i="1" dirty="0"/>
          </a:p>
          <a:p>
            <a:pPr lvl="1"/>
            <a:endParaRPr lang="es-ES" b="1" i="1" dirty="0"/>
          </a:p>
          <a:p>
            <a:pPr lvl="1"/>
            <a:r>
              <a:rPr lang="es-ES" sz="2000" b="1" i="1" dirty="0"/>
              <a:t>Déficits manifiestos en los sistemas de información epidemiológica y sanitaria general.</a:t>
            </a:r>
          </a:p>
          <a:p>
            <a:pPr lvl="1"/>
            <a:endParaRPr lang="es-ES" sz="2000" b="1" i="1" dirty="0"/>
          </a:p>
          <a:p>
            <a:pPr lvl="1"/>
            <a:endParaRPr lang="es-ES" sz="2000" b="1" i="1" dirty="0"/>
          </a:p>
          <a:p>
            <a:pPr lvl="1"/>
            <a:endParaRPr lang="es-ES" sz="2000" b="1" i="1" dirty="0"/>
          </a:p>
          <a:p>
            <a:pPr lvl="1"/>
            <a:r>
              <a:rPr lang="es-ES" sz="2000" b="1" i="1" dirty="0"/>
              <a:t>Mejor respuesta global a la pandemia de los servicios hospitalarios que los de Atención Primaria, éstos afectados por un deterioro persistente previo, agudizado por decisiones des gestión en diferentes territorios (cierres de centros; traslados de personal, vacantes no cubiertas) pese a sobrecarga de trabajo de este nivel de atención.</a:t>
            </a:r>
            <a:r>
              <a:rPr lang="es-ES" b="1" i="1" dirty="0"/>
              <a:t> </a:t>
            </a:r>
          </a:p>
          <a:p>
            <a:pPr lvl="1"/>
            <a:endParaRPr lang="es-ES" b="1" i="1" dirty="0"/>
          </a:p>
          <a:p>
            <a:pPr lvl="1"/>
            <a:endParaRPr lang="es-ES" b="1" i="1" dirty="0"/>
          </a:p>
          <a:p>
            <a:pPr lvl="1"/>
            <a:r>
              <a:rPr lang="es-ES" sz="2000" b="1" i="1" dirty="0"/>
              <a:t>Políticas de personal contradictorias (plazas “en propiedad” frente a temporalidad de un elevado porcentaje de plantillas)</a:t>
            </a:r>
          </a:p>
        </p:txBody>
      </p:sp>
    </p:spTree>
    <p:extLst>
      <p:ext uri="{BB962C8B-B14F-4D97-AF65-F5344CB8AC3E}">
        <p14:creationId xmlns:p14="http://schemas.microsoft.com/office/powerpoint/2010/main" val="1287466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521DCF-D3B9-4207-9D66-5912E6382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75"/>
            <a:ext cx="10515600" cy="600075"/>
          </a:xfrm>
        </p:spPr>
        <p:txBody>
          <a:bodyPr>
            <a:normAutofit/>
          </a:bodyPr>
          <a:lstStyle/>
          <a:p>
            <a:pPr algn="ctr"/>
            <a:r>
              <a:rPr kumimoji="0" lang="es-E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La respuesta a la pandemia en España (2)</a:t>
            </a:r>
            <a:endParaRPr lang="es-ES" sz="2800" b="1" i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CF80C0-DC2D-4470-92B4-06901BD5A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2500"/>
            <a:ext cx="10515600" cy="5800724"/>
          </a:xfrm>
        </p:spPr>
        <p:txBody>
          <a:bodyPr>
            <a:normAutofit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Los problemas estructurales en España (2).</a:t>
            </a:r>
          </a:p>
          <a:p>
            <a:pPr lvl="1" algn="just">
              <a:spcBef>
                <a:spcPts val="1000"/>
              </a:spcBef>
              <a:defRPr/>
            </a:pPr>
            <a:r>
              <a:rPr kumimoji="0" lang="es-E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Deficiente relación de SNS con atención social a ancianos, dependiente de autoridades diferentes, y afectada por problemas similares a los de otros países, con algunas peculiaridades añadidas.</a:t>
            </a:r>
          </a:p>
          <a:p>
            <a:pPr lvl="1" algn="just">
              <a:spcBef>
                <a:spcPts val="1000"/>
              </a:spcBef>
              <a:defRPr/>
            </a:pPr>
            <a:endParaRPr lang="es-ES" sz="2000" b="1" i="1" dirty="0">
              <a:solidFill>
                <a:prstClr val="black"/>
              </a:solidFill>
              <a:latin typeface="Calibri" panose="020F0502020204030204"/>
            </a:endParaRPr>
          </a:p>
          <a:p>
            <a:pPr lvl="1" algn="just">
              <a:spcBef>
                <a:spcPts val="1000"/>
              </a:spcBef>
              <a:defRPr/>
            </a:pPr>
            <a:r>
              <a:rPr kumimoji="0" lang="es-E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Limitaciones y carencias en las </a:t>
            </a:r>
            <a:r>
              <a:rPr kumimoji="0" lang="es-E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</a:t>
            </a:r>
            <a:r>
              <a:rPr lang="es-ES" sz="2000" b="1" i="1" dirty="0" err="1">
                <a:solidFill>
                  <a:prstClr val="black"/>
                </a:solidFill>
                <a:latin typeface="Calibri" panose="020F0502020204030204"/>
              </a:rPr>
              <a:t>íticas</a:t>
            </a:r>
            <a:r>
              <a:rPr lang="es-ES" sz="2000" b="1" i="1" dirty="0">
                <a:solidFill>
                  <a:prstClr val="black"/>
                </a:solidFill>
                <a:latin typeface="Calibri" panose="020F0502020204030204"/>
              </a:rPr>
              <a:t> farmacéuticas y de investigación:</a:t>
            </a:r>
          </a:p>
          <a:p>
            <a:pPr lvl="2" algn="just">
              <a:spcBef>
                <a:spcPts val="1000"/>
              </a:spcBef>
              <a:defRPr/>
            </a:pPr>
            <a:r>
              <a:rPr kumimoji="0" lang="es-ES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Carencias en la producción de medicamentos sin patente (genéricos y biosimilares).</a:t>
            </a:r>
          </a:p>
          <a:p>
            <a:pPr lvl="2" algn="just">
              <a:spcBef>
                <a:spcPts val="1000"/>
              </a:spcBef>
              <a:defRPr/>
            </a:pPr>
            <a:r>
              <a:rPr lang="es-ES" b="1" i="1" dirty="0">
                <a:solidFill>
                  <a:prstClr val="black"/>
                </a:solidFill>
                <a:latin typeface="Calibri" panose="020F0502020204030204"/>
              </a:rPr>
              <a:t>Ausencia de industria innovadora propia.</a:t>
            </a:r>
          </a:p>
          <a:p>
            <a:pPr lvl="2" algn="just">
              <a:spcBef>
                <a:spcPts val="1000"/>
              </a:spcBef>
              <a:defRPr/>
            </a:pPr>
            <a:r>
              <a:rPr kumimoji="0" lang="es-ES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Carencias en investigación en centros públicos de </a:t>
            </a:r>
            <a:r>
              <a:rPr kumimoji="0" lang="es-ES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</a:t>
            </a:r>
            <a:r>
              <a:rPr kumimoji="0" lang="es-ES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investigación, y en centros de SNS.</a:t>
            </a:r>
          </a:p>
          <a:p>
            <a:pPr marL="914400" lvl="2" indent="0" algn="just">
              <a:spcBef>
                <a:spcPts val="1000"/>
              </a:spcBef>
              <a:buNone/>
              <a:defRPr/>
            </a:pPr>
            <a:endParaRPr kumimoji="0" lang="es-ES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1" algn="just"/>
            <a:r>
              <a:rPr lang="es-ES" sz="2000" b="1" i="1" dirty="0"/>
              <a:t>Descentralización completa de mecanismos de compra de centros y servicios sanitarios.</a:t>
            </a:r>
          </a:p>
          <a:p>
            <a:pPr lvl="1" algn="just"/>
            <a:endParaRPr lang="es-ES" sz="2000" b="1" i="1" dirty="0"/>
          </a:p>
          <a:p>
            <a:pPr lvl="1" algn="just"/>
            <a:endParaRPr lang="es-ES" sz="2000" b="1" i="1" dirty="0"/>
          </a:p>
          <a:p>
            <a:pPr lvl="1" algn="just"/>
            <a:r>
              <a:rPr lang="es-ES" sz="2000" b="1" i="1" dirty="0"/>
              <a:t>Desigualdades en el acceso a los servicios sanitarios.</a:t>
            </a:r>
          </a:p>
          <a:p>
            <a:pPr lvl="2" algn="just"/>
            <a:r>
              <a:rPr lang="es-ES" b="1" i="1" dirty="0"/>
              <a:t>La persistencia de la protección diferenciada de las Mutualidades de funcionarios.</a:t>
            </a:r>
          </a:p>
          <a:p>
            <a:pPr lvl="2" algn="just"/>
            <a:r>
              <a:rPr lang="es-ES" b="1" i="1" dirty="0"/>
              <a:t>La “autarquía” en el funcionamiento de los servicios sanitarios autonómicos y la ruptura de la “universalidad territorial” del derecho a la protección sanitaria.</a:t>
            </a:r>
          </a:p>
          <a:p>
            <a:pPr marL="914400" lvl="2" indent="0" algn="just">
              <a:buNone/>
            </a:pPr>
            <a:endParaRPr lang="es-ES" b="1" i="1" dirty="0"/>
          </a:p>
          <a:p>
            <a:pPr lvl="1" algn="just"/>
            <a:endParaRPr lang="es-ES" sz="2000" b="1" i="1" dirty="0"/>
          </a:p>
        </p:txBody>
      </p:sp>
    </p:spTree>
    <p:extLst>
      <p:ext uri="{BB962C8B-B14F-4D97-AF65-F5344CB8AC3E}">
        <p14:creationId xmlns:p14="http://schemas.microsoft.com/office/powerpoint/2010/main" val="332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9B2D09-A7D8-4B18-A402-B5F720A9E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5400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800" b="1" i="1" dirty="0">
                <a:latin typeface="+mn-lt"/>
              </a:rPr>
              <a:t>La raíz de los problemas estructurales en España (I)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077003-2F4A-48B1-9505-2792D712C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981076"/>
            <a:ext cx="10648950" cy="619125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s-ES" sz="9600" b="1" i="1" dirty="0"/>
              <a:t>1.- Bases constitucionales de la protección sanitaria en España.</a:t>
            </a:r>
          </a:p>
          <a:p>
            <a:pPr marL="0" indent="0" algn="just">
              <a:buNone/>
            </a:pPr>
            <a:r>
              <a:rPr lang="es-ES" sz="2400" b="1" i="1" dirty="0"/>
              <a:t>	</a:t>
            </a:r>
          </a:p>
          <a:p>
            <a:pPr marL="0" indent="0" algn="just">
              <a:buNone/>
            </a:pPr>
            <a:r>
              <a:rPr lang="es-ES" sz="3200" b="1" i="1" dirty="0"/>
              <a:t>	</a:t>
            </a:r>
            <a:r>
              <a:rPr lang="es-ES" sz="8000" b="1" i="1" dirty="0"/>
              <a:t>1.1.- Universalización de la protección sanitaria (art.º 43.1 CE).</a:t>
            </a:r>
          </a:p>
          <a:p>
            <a:pPr marL="0" indent="0" algn="just">
              <a:buNone/>
            </a:pPr>
            <a:r>
              <a:rPr lang="es-ES" sz="8000" b="1" i="1" dirty="0"/>
              <a:t>	</a:t>
            </a:r>
          </a:p>
          <a:p>
            <a:pPr marL="0" indent="0" algn="just">
              <a:buNone/>
            </a:pPr>
            <a:r>
              <a:rPr lang="es-ES" sz="8000" b="1" i="1" dirty="0"/>
              <a:t>	1.2.- Descentralización diferenciada de los servicios de Salud Pública (art.º. 148.1.21 CE).</a:t>
            </a:r>
          </a:p>
          <a:p>
            <a:pPr marL="0" indent="0" algn="just">
              <a:buNone/>
            </a:pPr>
            <a:endParaRPr lang="es-ES" sz="2000" b="1" i="1" dirty="0"/>
          </a:p>
          <a:p>
            <a:pPr marL="0" indent="0" algn="just">
              <a:buNone/>
            </a:pPr>
            <a:endParaRPr lang="es-ES" sz="2000" b="1" i="1" dirty="0"/>
          </a:p>
          <a:p>
            <a:pPr marL="0" indent="0" algn="just">
              <a:buNone/>
            </a:pPr>
            <a:r>
              <a:rPr lang="es-ES" sz="9600" b="1" i="1" dirty="0"/>
              <a:t>2.- Un desarrollo legal temporal contradictorio de ambos principios.</a:t>
            </a:r>
          </a:p>
          <a:p>
            <a:pPr marL="0" indent="0" algn="just">
              <a:buNone/>
            </a:pPr>
            <a:endParaRPr lang="es-ES" sz="3800" b="1" i="1" dirty="0"/>
          </a:p>
          <a:p>
            <a:pPr marL="0" indent="0" algn="just">
              <a:buNone/>
            </a:pPr>
            <a:r>
              <a:rPr lang="es-ES" sz="2000" b="1" i="1" dirty="0"/>
              <a:t>	</a:t>
            </a:r>
            <a:r>
              <a:rPr lang="es-ES" sz="8000" b="1" i="1" dirty="0"/>
              <a:t>2.1.- Traspasos completos de la Salud Pública (“Sanidad e Higiene”) a las CCAA antes de        	la LGS (1986), y ausencia de regulación en la Ley de las competencias de “Bases y 	coordinación general de la sanidad” (art.º 149.1.16 CE).</a:t>
            </a:r>
          </a:p>
          <a:p>
            <a:pPr marL="0" indent="0" algn="just">
              <a:buNone/>
            </a:pPr>
            <a:endParaRPr lang="es-ES" sz="8000" b="1" i="1" dirty="0"/>
          </a:p>
          <a:p>
            <a:pPr marL="0" indent="0" algn="just">
              <a:buNone/>
            </a:pPr>
            <a:r>
              <a:rPr lang="es-ES" sz="8000" b="1" i="1" dirty="0"/>
              <a:t>	2.2.- Traspaso a dos CCAA (Cataluña (1981); y Andalucía (1984)) de la “gestión” 	(“ejecución”) de la asistencia sanitaria, antes de la LGS, y desarrollo posterior a  esos 	traspasos, sin ninguna definición de la organización y financiación del SNS en la propia Ley.</a:t>
            </a:r>
          </a:p>
          <a:p>
            <a:pPr marL="0" indent="0" algn="just">
              <a:buNone/>
            </a:pPr>
            <a:endParaRPr lang="es-ES" sz="8000" b="1" i="1" dirty="0"/>
          </a:p>
          <a:p>
            <a:pPr marL="0" indent="0" algn="just">
              <a:buNone/>
            </a:pPr>
            <a:r>
              <a:rPr lang="es-ES" sz="8000" b="1" i="1" dirty="0"/>
              <a:t>	2.3- La inclusión de la financiación sanitaria en la financiación autonómica general (2001), 	como 	cierre del proceso de renuncia del Gobierno del Estado a intervenir en el gobierno 	de la sanidad.</a:t>
            </a:r>
          </a:p>
          <a:p>
            <a:pPr marL="0" indent="0" algn="just">
              <a:buNone/>
            </a:pPr>
            <a:endParaRPr lang="es-ES" sz="8000" b="1" i="1" dirty="0"/>
          </a:p>
          <a:p>
            <a:pPr marL="0" indent="0" algn="just">
              <a:buNone/>
            </a:pPr>
            <a:endParaRPr lang="es-ES" sz="2000" b="1" i="1" dirty="0"/>
          </a:p>
          <a:p>
            <a:pPr marL="0" indent="0">
              <a:buNone/>
            </a:pPr>
            <a:r>
              <a:rPr lang="es-ES" sz="2000" b="1" i="1" dirty="0"/>
              <a:t> </a:t>
            </a:r>
            <a:endParaRPr lang="es-ES" sz="2400" b="1" i="1" dirty="0"/>
          </a:p>
        </p:txBody>
      </p:sp>
    </p:spTree>
    <p:extLst>
      <p:ext uri="{BB962C8B-B14F-4D97-AF65-F5344CB8AC3E}">
        <p14:creationId xmlns:p14="http://schemas.microsoft.com/office/powerpoint/2010/main" val="2745160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1543</Words>
  <Application>Microsoft Office PowerPoint</Application>
  <PresentationFormat>Panorámica</PresentationFormat>
  <Paragraphs>141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LA CRISIS DEL SISTEMA SANITARIO ¿ES NECESARIA UNA NUEVA LEY GENERAL DE SANIDAD?</vt:lpstr>
      <vt:lpstr>LA CRISIS DEL SISTEMA SANITARIO, ¿QUÉ CRISIS?</vt:lpstr>
      <vt:lpstr>RAZONES PARA ESA OBSERVACIÓN CONTRADICTORIA (I)</vt:lpstr>
      <vt:lpstr> Razones para esa observación contradictoria (II)</vt:lpstr>
      <vt:lpstr>Razones para esa observación contradictoria (II)</vt:lpstr>
      <vt:lpstr>La respuesta a la pandemia en España (1)</vt:lpstr>
      <vt:lpstr>La respuesta a la pandemia en España (2)</vt:lpstr>
      <vt:lpstr>La respuesta a la pandemia en España (2)</vt:lpstr>
      <vt:lpstr>La raíz de los problemas estructurales en España (I)</vt:lpstr>
      <vt:lpstr>La raíz de los problemas estructurales en España (II)</vt:lpstr>
      <vt:lpstr>La alternativa necesaria tras la pandemia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CRISIS DEL SISTEMA SANITARIO ¿ES NECESARIA UNA NUEVA LEY GENERAL DE SANIDAD?</dc:title>
  <dc:creator>Rey Biel Juan</dc:creator>
  <cp:lastModifiedBy>Rey Biel Juan</cp:lastModifiedBy>
  <cp:revision>11</cp:revision>
  <dcterms:created xsi:type="dcterms:W3CDTF">2021-10-09T10:37:54Z</dcterms:created>
  <dcterms:modified xsi:type="dcterms:W3CDTF">2021-10-13T10:48:23Z</dcterms:modified>
</cp:coreProperties>
</file>